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16"/>
  </p:notesMasterIdLst>
  <p:sldIdLst>
    <p:sldId id="260" r:id="rId2"/>
    <p:sldId id="264" r:id="rId3"/>
    <p:sldId id="294" r:id="rId4"/>
    <p:sldId id="267" r:id="rId5"/>
    <p:sldId id="287" r:id="rId6"/>
    <p:sldId id="297" r:id="rId7"/>
    <p:sldId id="288" r:id="rId8"/>
    <p:sldId id="298" r:id="rId9"/>
    <p:sldId id="299" r:id="rId10"/>
    <p:sldId id="295" r:id="rId11"/>
    <p:sldId id="296" r:id="rId12"/>
    <p:sldId id="300" r:id="rId13"/>
    <p:sldId id="262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83" autoAdjust="0"/>
    <p:restoredTop sz="93686" autoAdjust="0"/>
  </p:normalViewPr>
  <p:slideViewPr>
    <p:cSldViewPr showGuides="1">
      <p:cViewPr varScale="1">
        <p:scale>
          <a:sx n="86" d="100"/>
          <a:sy n="86" d="100"/>
        </p:scale>
        <p:origin x="71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E6289-3E6A-426C-8E24-62FC34420A38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7E4DB-5393-4425-919C-4B3AB095B7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03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00" y="1303924"/>
            <a:ext cx="10296000" cy="2198075"/>
          </a:xfrm>
        </p:spPr>
        <p:txBody>
          <a:bodyPr anchor="b"/>
          <a:lstStyle>
            <a:lvl1pPr algn="l">
              <a:lnSpc>
                <a:spcPts val="7000"/>
              </a:lnSpc>
              <a:defRPr sz="6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39343-5AF3-4068-92E5-C3B10571E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00" y="3778638"/>
            <a:ext cx="10296000" cy="1655762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800" b="1">
                <a:solidFill>
                  <a:srgbClr val="5B7B3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03F0E35-A938-DB46-BA0E-4BE502CC93C7}" type="datetime1">
              <a:rPr lang="fi-FI" smtClean="0"/>
              <a:t>30.6.2022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1A6C46A7-2CD6-43DC-A9FD-78C6254632DB}"/>
              </a:ext>
            </a:extLst>
          </p:cNvPr>
          <p:cNvGrpSpPr>
            <a:grpSpLocks noChangeAspect="1"/>
          </p:cNvGrpSpPr>
          <p:nvPr/>
        </p:nvGrpSpPr>
        <p:grpSpPr bwMode="hidden">
          <a:xfrm>
            <a:off x="11850186" y="270"/>
            <a:ext cx="342900" cy="6858000"/>
            <a:chOff x="11874000" y="-7350"/>
            <a:chExt cx="342000" cy="6840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C0716C6-8D30-4446-8B6C-7B526321A179}"/>
                </a:ext>
              </a:extLst>
            </p:cNvPr>
            <p:cNvSpPr/>
            <p:nvPr/>
          </p:nvSpPr>
          <p:spPr bwMode="hidden">
            <a:xfrm>
              <a:off x="11885879" y="83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B788217-848D-4CE9-8A8A-EB3D335EDD1C}"/>
                </a:ext>
              </a:extLst>
            </p:cNvPr>
            <p:cNvSpPr/>
            <p:nvPr/>
          </p:nvSpPr>
          <p:spPr bwMode="hidden">
            <a:xfrm>
              <a:off x="11885879" y="-1966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68660D6-E32D-48B4-B35C-85A39E77477B}"/>
                </a:ext>
              </a:extLst>
            </p:cNvPr>
            <p:cNvSpPr/>
            <p:nvPr/>
          </p:nvSpPr>
          <p:spPr bwMode="hidden">
            <a:xfrm>
              <a:off x="11885879" y="169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B1B200B-7927-4818-BBEC-AD1405A84CA2}"/>
                </a:ext>
              </a:extLst>
            </p:cNvPr>
            <p:cNvSpPr/>
            <p:nvPr/>
          </p:nvSpPr>
          <p:spPr bwMode="hidden">
            <a:xfrm>
              <a:off x="11885879" y="340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BE9513F-5A64-42B1-A894-6DAF25821D5E}"/>
                </a:ext>
              </a:extLst>
            </p:cNvPr>
            <p:cNvSpPr/>
            <p:nvPr/>
          </p:nvSpPr>
          <p:spPr bwMode="hidden">
            <a:xfrm>
              <a:off x="11885879" y="254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EE1E90B-5EB9-4A56-8F83-E6C7137C7E5C}"/>
                </a:ext>
              </a:extLst>
            </p:cNvPr>
            <p:cNvSpPr/>
            <p:nvPr/>
          </p:nvSpPr>
          <p:spPr bwMode="hidden">
            <a:xfrm>
              <a:off x="11885879" y="425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78CFBC7-0534-45B5-9172-AD46044CC210}"/>
                </a:ext>
              </a:extLst>
            </p:cNvPr>
            <p:cNvSpPr/>
            <p:nvPr/>
          </p:nvSpPr>
          <p:spPr bwMode="hidden">
            <a:xfrm>
              <a:off x="11885879" y="596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40DBE61-486F-41CA-B99E-C172CC9810B2}"/>
                </a:ext>
              </a:extLst>
            </p:cNvPr>
            <p:cNvSpPr/>
            <p:nvPr/>
          </p:nvSpPr>
          <p:spPr bwMode="hidden">
            <a:xfrm>
              <a:off x="11885879" y="511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rgbClr val="5B7B3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27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FA71-A657-4E9F-9A9F-B7488470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552DB-668E-4E9D-8928-BC58250DE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06E9-C48E-0B4E-96CE-8C2B964CC21D}" type="datetime1">
              <a:rPr lang="fi-FI" smtClean="0"/>
              <a:t>30.6.2022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267E4-6347-423D-BF1E-3B447388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F3D46-B2D5-41CE-9097-1908F947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FB732CB5-B9AB-47C6-BD82-81C837986A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28000" y="1449000"/>
            <a:ext cx="393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E9E1AEA0-6594-4950-9110-5F76DBA751F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56000" y="1449000"/>
            <a:ext cx="393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B1CFA16-F0CF-4E8C-8D2C-D98EB8C34C1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7998" y="1384325"/>
            <a:ext cx="3513926" cy="4409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4625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FA71-A657-4E9F-9A9F-B7488470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552DB-668E-4E9D-8928-BC58250DE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F67E-FAD7-BE41-9E2F-EE3F2F0D9D1D}" type="datetime1">
              <a:rPr lang="fi-FI" smtClean="0"/>
              <a:t>30.6.2022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267E4-6347-423D-BF1E-3B447388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F3D46-B2D5-41CE-9097-1908F947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A8E68A2-4DDF-48AF-87FD-8D794D5A19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49000"/>
            <a:ext cx="393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B732CB5-B9AB-47C6-BD82-81C837986A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28000" y="1449000"/>
            <a:ext cx="393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9E1AEA0-6594-4950-9110-5F76DBA751F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56000" y="1449000"/>
            <a:ext cx="393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122421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FA71-A657-4E9F-9A9F-B7488470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552DB-668E-4E9D-8928-BC58250DE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FDA0-5F35-CC45-A6FF-13A0B2CD203F}" type="datetime1">
              <a:rPr lang="fi-FI" smtClean="0"/>
              <a:t>30.6.2022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267E4-6347-423D-BF1E-3B447388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F3D46-B2D5-41CE-9097-1908F947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51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7E87C-4283-4B8D-880F-257B858C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F35E106-822E-A14D-8B46-CFC98507D25B}" type="datetime1">
              <a:rPr lang="fi-FI" smtClean="0"/>
              <a:t>30.6.2022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9155B-0AFB-4D2E-96BE-6707EA81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70C45-BFA7-4F68-A6AB-4E6F0940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5511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000" y="1665542"/>
            <a:ext cx="6168000" cy="1323474"/>
          </a:xfrm>
        </p:spPr>
        <p:txBody>
          <a:bodyPr anchor="b"/>
          <a:lstStyle>
            <a:lvl1pPr algn="l">
              <a:lnSpc>
                <a:spcPts val="52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thank you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39343-5AF3-4068-92E5-C3B10571E7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00" y="3213238"/>
            <a:ext cx="6168000" cy="612000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and Title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06E2964-3AE8-F245-8BBD-E3A89770EE1F}" type="datetime1">
              <a:rPr lang="fi-FI" smtClean="0"/>
              <a:t>30.6.2022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A9B5FA8-3448-4182-9BE1-5B4082B6E0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3786864"/>
            <a:ext cx="6166800" cy="1122362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>
                <a:solidFill>
                  <a:schemeClr val="bg1"/>
                </a:solidFill>
              </a:defRPr>
            </a:lvl1pPr>
            <a:lvl2pPr marL="216000" indent="0">
              <a:buNone/>
              <a:defRPr sz="1600">
                <a:solidFill>
                  <a:schemeClr val="bg1"/>
                </a:solidFill>
              </a:defRPr>
            </a:lvl2pPr>
            <a:lvl3pPr marL="491400" indent="0">
              <a:buNone/>
              <a:defRPr sz="1600">
                <a:solidFill>
                  <a:schemeClr val="bg1"/>
                </a:solidFill>
              </a:defRPr>
            </a:lvl3pPr>
            <a:lvl4pPr marL="756000" indent="0">
              <a:buNone/>
              <a:defRPr sz="1600">
                <a:solidFill>
                  <a:schemeClr val="bg1"/>
                </a:solidFill>
              </a:defRPr>
            </a:lvl4pPr>
            <a:lvl5pPr marL="9720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Contact information</a:t>
            </a:r>
          </a:p>
        </p:txBody>
      </p:sp>
      <p:grpSp>
        <p:nvGrpSpPr>
          <p:cNvPr id="30" name="Graphic 9">
            <a:extLst>
              <a:ext uri="{FF2B5EF4-FFF2-40B4-BE49-F238E27FC236}">
                <a16:creationId xmlns:a16="http://schemas.microsoft.com/office/drawing/2014/main" id="{B5AD9403-E33A-4DC6-8E7F-0EF2F04925B8}"/>
              </a:ext>
            </a:extLst>
          </p:cNvPr>
          <p:cNvGrpSpPr>
            <a:grpSpLocks noChangeAspect="1"/>
          </p:cNvGrpSpPr>
          <p:nvPr/>
        </p:nvGrpSpPr>
        <p:grpSpPr bwMode="hidden">
          <a:xfrm>
            <a:off x="11850186" y="270"/>
            <a:ext cx="342900" cy="6858000"/>
            <a:chOff x="11874000" y="-7350"/>
            <a:chExt cx="342000" cy="6840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F21EF22-5695-4117-9893-17510C51EF14}"/>
                </a:ext>
              </a:extLst>
            </p:cNvPr>
            <p:cNvSpPr/>
            <p:nvPr/>
          </p:nvSpPr>
          <p:spPr bwMode="hidden">
            <a:xfrm>
              <a:off x="11885879" y="83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3B54104-4743-4EDA-A356-AA2C919D5764}"/>
                </a:ext>
              </a:extLst>
            </p:cNvPr>
            <p:cNvSpPr/>
            <p:nvPr/>
          </p:nvSpPr>
          <p:spPr bwMode="hidden">
            <a:xfrm>
              <a:off x="11885879" y="-1966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58560FE-F058-4A7D-8F6C-61E83B74BEEB}"/>
                </a:ext>
              </a:extLst>
            </p:cNvPr>
            <p:cNvSpPr/>
            <p:nvPr/>
          </p:nvSpPr>
          <p:spPr bwMode="hidden">
            <a:xfrm>
              <a:off x="11885879" y="169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6485F47-11E6-4D8F-A0BF-53FC3D068690}"/>
                </a:ext>
              </a:extLst>
            </p:cNvPr>
            <p:cNvSpPr/>
            <p:nvPr/>
          </p:nvSpPr>
          <p:spPr bwMode="hidden">
            <a:xfrm>
              <a:off x="11885879" y="340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44D0EDA-33E1-4176-9DF2-80AE815C9BEC}"/>
                </a:ext>
              </a:extLst>
            </p:cNvPr>
            <p:cNvSpPr/>
            <p:nvPr/>
          </p:nvSpPr>
          <p:spPr bwMode="hidden">
            <a:xfrm>
              <a:off x="11885879" y="254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249BDAD-DA14-48C4-9EDF-B4C75C77DFA6}"/>
                </a:ext>
              </a:extLst>
            </p:cNvPr>
            <p:cNvSpPr/>
            <p:nvPr/>
          </p:nvSpPr>
          <p:spPr bwMode="hidden">
            <a:xfrm>
              <a:off x="11885879" y="425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917EAB3-88CB-4E5F-9BE3-55CCC0D1A327}"/>
                </a:ext>
              </a:extLst>
            </p:cNvPr>
            <p:cNvSpPr/>
            <p:nvPr/>
          </p:nvSpPr>
          <p:spPr bwMode="hidden">
            <a:xfrm>
              <a:off x="11885879" y="596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909793C-FF11-4DBA-B940-681BC232273F}"/>
                </a:ext>
              </a:extLst>
            </p:cNvPr>
            <p:cNvSpPr/>
            <p:nvPr/>
          </p:nvSpPr>
          <p:spPr bwMode="hidden">
            <a:xfrm>
              <a:off x="11885879" y="511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483200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rter/E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7E87C-4283-4B8D-880F-257B858C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076F9C6-7951-EE45-A53D-A2B129835A4D}" type="datetime1">
              <a:rPr lang="fi-FI" smtClean="0"/>
              <a:t>30.6.2022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9155B-0AFB-4D2E-96BE-6707EA81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70C45-BFA7-4F68-A6AB-4E6F0940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6" name="Graphic 20">
            <a:extLst>
              <a:ext uri="{FF2B5EF4-FFF2-40B4-BE49-F238E27FC236}">
                <a16:creationId xmlns:a16="http://schemas.microsoft.com/office/drawing/2014/main" id="{D059C70E-6E05-48D7-A369-B6518CC66F0F}"/>
              </a:ext>
            </a:extLst>
          </p:cNvPr>
          <p:cNvSpPr>
            <a:spLocks noChangeAspect="1"/>
          </p:cNvSpPr>
          <p:nvPr/>
        </p:nvSpPr>
        <p:spPr bwMode="black">
          <a:xfrm>
            <a:off x="2756793" y="2023931"/>
            <a:ext cx="6624000" cy="2825992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1545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rter/End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7E87C-4283-4B8D-880F-257B858C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37C70BD-870E-C84B-A103-213F2A92891D}" type="datetime1">
              <a:rPr lang="fi-FI" smtClean="0"/>
              <a:t>30.6.2022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9155B-0AFB-4D2E-96BE-6707EA81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70C45-BFA7-4F68-A6AB-4E6F0940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6" name="Graphic 20">
            <a:extLst>
              <a:ext uri="{FF2B5EF4-FFF2-40B4-BE49-F238E27FC236}">
                <a16:creationId xmlns:a16="http://schemas.microsoft.com/office/drawing/2014/main" id="{D059C70E-6E05-48D7-A369-B6518CC66F0F}"/>
              </a:ext>
            </a:extLst>
          </p:cNvPr>
          <p:cNvSpPr>
            <a:spLocks noChangeAspect="1"/>
          </p:cNvSpPr>
          <p:nvPr/>
        </p:nvSpPr>
        <p:spPr bwMode="black">
          <a:xfrm>
            <a:off x="2756793" y="2023931"/>
            <a:ext cx="6624000" cy="2825992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097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80BF-BF38-4B44-AFDD-A7D7EBDC0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C5453-188A-492A-93C0-AEB30EF0C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5F9E9-07D9-48D9-9893-926BDE4F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597-071D-2F42-8EA7-B0C54959C0BE}" type="datetime1">
              <a:rPr lang="fi-FI" smtClean="0"/>
              <a:t>30.6.2022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3D17E-A169-420C-8D51-CF2129F8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6139-F326-4359-9D26-113E072C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50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9CBA-E48F-4BBC-8562-7D64B85DB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3EF70-1AEB-40EE-AA84-04A529C34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000" y="1353600"/>
            <a:ext cx="5004000" cy="478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BAD4A-FE07-491A-846D-49EA45EBB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4272" y="1353600"/>
            <a:ext cx="5004000" cy="478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9D1E4-1290-40E6-AB73-1C788668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7398-C3E1-784A-B9B2-D3E45D153ED9}" type="datetime1">
              <a:rPr lang="fi-FI" smtClean="0"/>
              <a:t>30.6.2022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22EE8-B3BD-4554-9D60-156FFE42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1A347-56E4-42F7-8133-6A345E39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900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00" y="1303924"/>
            <a:ext cx="10296000" cy="2198075"/>
          </a:xfrm>
        </p:spPr>
        <p:txBody>
          <a:bodyPr anchor="b"/>
          <a:lstStyle>
            <a:lvl1pPr algn="l">
              <a:lnSpc>
                <a:spcPts val="7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39343-5AF3-4068-92E5-C3B10571E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00" y="3778638"/>
            <a:ext cx="10296000" cy="1655762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5B5A7B9-9DA8-F64E-9992-B5A556E18BED}" type="datetime1">
              <a:rPr lang="fi-FI" smtClean="0"/>
              <a:t>30.6.2022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grpSp>
        <p:nvGrpSpPr>
          <p:cNvPr id="30" name="Graphic 9">
            <a:extLst>
              <a:ext uri="{FF2B5EF4-FFF2-40B4-BE49-F238E27FC236}">
                <a16:creationId xmlns:a16="http://schemas.microsoft.com/office/drawing/2014/main" id="{E8B92719-4393-4CF3-8E90-095D4F4D63D3}"/>
              </a:ext>
            </a:extLst>
          </p:cNvPr>
          <p:cNvGrpSpPr>
            <a:grpSpLocks noChangeAspect="1"/>
          </p:cNvGrpSpPr>
          <p:nvPr/>
        </p:nvGrpSpPr>
        <p:grpSpPr bwMode="hidden">
          <a:xfrm>
            <a:off x="11850186" y="270"/>
            <a:ext cx="342900" cy="6858000"/>
            <a:chOff x="11874000" y="-7350"/>
            <a:chExt cx="342000" cy="6840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D204E82-AAC2-42CA-8165-12B25D1962AA}"/>
                </a:ext>
              </a:extLst>
            </p:cNvPr>
            <p:cNvSpPr/>
            <p:nvPr/>
          </p:nvSpPr>
          <p:spPr bwMode="hidden">
            <a:xfrm>
              <a:off x="11885879" y="83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F0C0A2E-C26D-42F8-84E9-0D22F91F33E7}"/>
                </a:ext>
              </a:extLst>
            </p:cNvPr>
            <p:cNvSpPr/>
            <p:nvPr/>
          </p:nvSpPr>
          <p:spPr bwMode="hidden">
            <a:xfrm>
              <a:off x="11885879" y="-1966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4997B68-9B44-45AE-9A6E-621A5F4636A6}"/>
                </a:ext>
              </a:extLst>
            </p:cNvPr>
            <p:cNvSpPr/>
            <p:nvPr/>
          </p:nvSpPr>
          <p:spPr bwMode="hidden">
            <a:xfrm>
              <a:off x="11885879" y="169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37559F0-89EE-4883-9D44-D9C262F3698E}"/>
                </a:ext>
              </a:extLst>
            </p:cNvPr>
            <p:cNvSpPr/>
            <p:nvPr/>
          </p:nvSpPr>
          <p:spPr bwMode="hidden">
            <a:xfrm>
              <a:off x="11885879" y="340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332CC0A-00B6-4847-92D7-CBC2D9AD94A6}"/>
                </a:ext>
              </a:extLst>
            </p:cNvPr>
            <p:cNvSpPr/>
            <p:nvPr/>
          </p:nvSpPr>
          <p:spPr bwMode="hidden">
            <a:xfrm>
              <a:off x="11885879" y="254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3DEA466-0514-4FFB-A4AD-C54CD26DD457}"/>
                </a:ext>
              </a:extLst>
            </p:cNvPr>
            <p:cNvSpPr/>
            <p:nvPr/>
          </p:nvSpPr>
          <p:spPr bwMode="hidden">
            <a:xfrm>
              <a:off x="11885879" y="425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057A710-AA93-4817-ACDD-52BC0CEA51D0}"/>
                </a:ext>
              </a:extLst>
            </p:cNvPr>
            <p:cNvSpPr/>
            <p:nvPr/>
          </p:nvSpPr>
          <p:spPr bwMode="hidden">
            <a:xfrm>
              <a:off x="11885879" y="596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C32483-F58F-43AB-A4D2-1A1A528CB9BF}"/>
                </a:ext>
              </a:extLst>
            </p:cNvPr>
            <p:cNvSpPr/>
            <p:nvPr/>
          </p:nvSpPr>
          <p:spPr bwMode="hidden">
            <a:xfrm>
              <a:off x="11885879" y="511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57012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7159" y="317140"/>
            <a:ext cx="7884000" cy="1044000"/>
          </a:xfrm>
        </p:spPr>
        <p:txBody>
          <a:bodyPr anchor="t"/>
          <a:lstStyle>
            <a:lvl1pPr algn="l">
              <a:lnSpc>
                <a:spcPts val="3600"/>
              </a:lnSpc>
              <a:defRPr sz="34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39343-5AF3-4068-92E5-C3B10571E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8800" y="1420424"/>
            <a:ext cx="7884000" cy="770525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094D6B8-84E8-5441-A679-0A6AC5C1B80B}" type="datetime1">
              <a:rPr lang="fi-FI" smtClean="0"/>
              <a:t>30.6.2022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4107EB2-CB08-452E-9B3A-7F19B9B41F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226152"/>
            <a:ext cx="12193200" cy="4644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1762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46CE9F6-D432-48DA-B6F2-F2F411455D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auto">
          <a:xfrm>
            <a:off x="6822000" y="0"/>
            <a:ext cx="5055622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00" y="1377560"/>
            <a:ext cx="6168000" cy="1323474"/>
          </a:xfrm>
        </p:spPr>
        <p:txBody>
          <a:bodyPr anchor="b"/>
          <a:lstStyle>
            <a:lvl1pPr algn="l">
              <a:lnSpc>
                <a:spcPts val="3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39343-5AF3-4068-92E5-C3B10571E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00" y="2961798"/>
            <a:ext cx="6168000" cy="1655762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F52DADE-DE6B-B64C-86BA-2F2BAE565633}" type="datetime1">
              <a:rPr lang="fi-FI" smtClean="0"/>
              <a:t>30.6.2022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grpSp>
        <p:nvGrpSpPr>
          <p:cNvPr id="30" name="Graphic 9">
            <a:extLst>
              <a:ext uri="{FF2B5EF4-FFF2-40B4-BE49-F238E27FC236}">
                <a16:creationId xmlns:a16="http://schemas.microsoft.com/office/drawing/2014/main" id="{8F61B15B-EB20-48B4-9221-7FA85A8E609B}"/>
              </a:ext>
            </a:extLst>
          </p:cNvPr>
          <p:cNvGrpSpPr>
            <a:grpSpLocks noChangeAspect="1"/>
          </p:cNvGrpSpPr>
          <p:nvPr/>
        </p:nvGrpSpPr>
        <p:grpSpPr bwMode="hidden">
          <a:xfrm>
            <a:off x="11850186" y="270"/>
            <a:ext cx="342900" cy="6858000"/>
            <a:chOff x="11874000" y="-7350"/>
            <a:chExt cx="342000" cy="6840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9A7368E-D615-4704-B37B-AAC460C2E4A1}"/>
                </a:ext>
              </a:extLst>
            </p:cNvPr>
            <p:cNvSpPr/>
            <p:nvPr/>
          </p:nvSpPr>
          <p:spPr bwMode="hidden">
            <a:xfrm>
              <a:off x="11885879" y="83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37AC9D4-B86F-4652-BFFE-710A90B569A5}"/>
                </a:ext>
              </a:extLst>
            </p:cNvPr>
            <p:cNvSpPr/>
            <p:nvPr/>
          </p:nvSpPr>
          <p:spPr bwMode="hidden">
            <a:xfrm>
              <a:off x="11885879" y="-1966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FDF87E9-795C-4E0D-B878-827EFB1F3E31}"/>
                </a:ext>
              </a:extLst>
            </p:cNvPr>
            <p:cNvSpPr/>
            <p:nvPr/>
          </p:nvSpPr>
          <p:spPr bwMode="hidden">
            <a:xfrm>
              <a:off x="11885879" y="169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E0DC651-F5A7-4FD2-9CC1-EE5BB8A2B59E}"/>
                </a:ext>
              </a:extLst>
            </p:cNvPr>
            <p:cNvSpPr/>
            <p:nvPr/>
          </p:nvSpPr>
          <p:spPr bwMode="hidden">
            <a:xfrm>
              <a:off x="11885879" y="340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1BC6322-1318-4548-9682-0398A3E49650}"/>
                </a:ext>
              </a:extLst>
            </p:cNvPr>
            <p:cNvSpPr/>
            <p:nvPr/>
          </p:nvSpPr>
          <p:spPr bwMode="hidden">
            <a:xfrm>
              <a:off x="11885879" y="254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4ECA52D-EDB2-4237-BD4A-49566A59EB2B}"/>
                </a:ext>
              </a:extLst>
            </p:cNvPr>
            <p:cNvSpPr/>
            <p:nvPr/>
          </p:nvSpPr>
          <p:spPr bwMode="hidden">
            <a:xfrm>
              <a:off x="11885879" y="425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06BE5CE-5EB2-4778-A5B7-6971F507C9CB}"/>
                </a:ext>
              </a:extLst>
            </p:cNvPr>
            <p:cNvSpPr/>
            <p:nvPr/>
          </p:nvSpPr>
          <p:spPr bwMode="hidden">
            <a:xfrm>
              <a:off x="11885879" y="596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D65A12-30E9-48B0-B0B1-B724A546FE24}"/>
                </a:ext>
              </a:extLst>
            </p:cNvPr>
            <p:cNvSpPr/>
            <p:nvPr/>
          </p:nvSpPr>
          <p:spPr bwMode="hidden">
            <a:xfrm>
              <a:off x="11885879" y="511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22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00" y="1377560"/>
            <a:ext cx="6168000" cy="1323474"/>
          </a:xfrm>
        </p:spPr>
        <p:txBody>
          <a:bodyPr anchor="b"/>
          <a:lstStyle>
            <a:lvl1pPr algn="l">
              <a:lnSpc>
                <a:spcPts val="3000"/>
              </a:lnSpc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681CF4-03A5-4DC7-81EF-84FCF22C591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3" y="2962275"/>
            <a:ext cx="6167437" cy="31628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46CE9F6-D432-48DA-B6F2-F2F411455D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22000" y="0"/>
            <a:ext cx="5055622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147370D-6F41-CF43-AA2D-F68A5D9BAB29}" type="datetime1">
              <a:rPr lang="fi-FI" smtClean="0"/>
              <a:t>30.6.2022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grpSp>
        <p:nvGrpSpPr>
          <p:cNvPr id="30" name="Graphic 9">
            <a:extLst>
              <a:ext uri="{FF2B5EF4-FFF2-40B4-BE49-F238E27FC236}">
                <a16:creationId xmlns:a16="http://schemas.microsoft.com/office/drawing/2014/main" id="{6E4BEAB9-E7DF-44D1-B63D-1AEBA1C6A7B1}"/>
              </a:ext>
            </a:extLst>
          </p:cNvPr>
          <p:cNvGrpSpPr>
            <a:grpSpLocks noChangeAspect="1"/>
          </p:cNvGrpSpPr>
          <p:nvPr/>
        </p:nvGrpSpPr>
        <p:grpSpPr bwMode="hidden">
          <a:xfrm>
            <a:off x="11850186" y="270"/>
            <a:ext cx="342900" cy="6858000"/>
            <a:chOff x="11874000" y="-7350"/>
            <a:chExt cx="342000" cy="6840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CA18582-9A30-447B-9C15-57FA2D11579B}"/>
                </a:ext>
              </a:extLst>
            </p:cNvPr>
            <p:cNvSpPr/>
            <p:nvPr/>
          </p:nvSpPr>
          <p:spPr bwMode="hidden">
            <a:xfrm>
              <a:off x="11885879" y="83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9716B76-43AF-4EDB-AA3D-C1DD9EDD767C}"/>
                </a:ext>
              </a:extLst>
            </p:cNvPr>
            <p:cNvSpPr/>
            <p:nvPr/>
          </p:nvSpPr>
          <p:spPr bwMode="hidden">
            <a:xfrm>
              <a:off x="11885879" y="-1966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E614653-2F74-44C6-883E-0275BDC02C5A}"/>
                </a:ext>
              </a:extLst>
            </p:cNvPr>
            <p:cNvSpPr/>
            <p:nvPr/>
          </p:nvSpPr>
          <p:spPr bwMode="hidden">
            <a:xfrm>
              <a:off x="11885879" y="169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99D27B8-B939-47F0-A715-F8BD0D1B7D86}"/>
                </a:ext>
              </a:extLst>
            </p:cNvPr>
            <p:cNvSpPr/>
            <p:nvPr/>
          </p:nvSpPr>
          <p:spPr bwMode="hidden">
            <a:xfrm>
              <a:off x="11885879" y="340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B0DBC80-6FA7-4A79-8945-DE24AC92CE15}"/>
                </a:ext>
              </a:extLst>
            </p:cNvPr>
            <p:cNvSpPr/>
            <p:nvPr/>
          </p:nvSpPr>
          <p:spPr bwMode="hidden">
            <a:xfrm>
              <a:off x="11885879" y="254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828A6D8-A1F6-454D-A295-05043899589B}"/>
                </a:ext>
              </a:extLst>
            </p:cNvPr>
            <p:cNvSpPr/>
            <p:nvPr/>
          </p:nvSpPr>
          <p:spPr bwMode="hidden">
            <a:xfrm>
              <a:off x="11885879" y="425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37C16F8-9C66-4D68-B0F5-E7430B32DC31}"/>
                </a:ext>
              </a:extLst>
            </p:cNvPr>
            <p:cNvSpPr/>
            <p:nvPr/>
          </p:nvSpPr>
          <p:spPr bwMode="hidden">
            <a:xfrm>
              <a:off x="11885879" y="596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5828055-30ED-4108-A352-962EB2435604}"/>
                </a:ext>
              </a:extLst>
            </p:cNvPr>
            <p:cNvSpPr/>
            <p:nvPr/>
          </p:nvSpPr>
          <p:spPr bwMode="hidden">
            <a:xfrm>
              <a:off x="11885879" y="511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33005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9CBA-E48F-4BBC-8562-7D64B85DB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3EF70-1AEB-40EE-AA84-04A529C34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000" y="1334696"/>
            <a:ext cx="5004000" cy="478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8D64E83-F37B-43E1-8762-D54A1A8E65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23988"/>
            <a:ext cx="609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9D1E4-1290-40E6-AB73-1C788668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DF85-FFFA-2245-9752-3B523E933764}" type="datetime1">
              <a:rPr lang="fi-FI" smtClean="0"/>
              <a:t>30.6.2022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22EE8-B3BD-4554-9D60-156FFE42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1A347-56E4-42F7-8133-6A345E39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093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9CBA-E48F-4BBC-8562-7D64B85DB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8D64E83-F37B-43E1-8762-D54A1A8E65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23987"/>
            <a:ext cx="3971925" cy="442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3EF70-1AEB-40EE-AA84-04A529C34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7186" y="1334696"/>
            <a:ext cx="6486814" cy="478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9D1E4-1290-40E6-AB73-1C788668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5B55-E30D-AA49-AF8C-936852F40781}" type="datetime1">
              <a:rPr lang="fi-FI" smtClean="0"/>
              <a:t>30.6.2022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22EE8-B3BD-4554-9D60-156FFE42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1A347-56E4-42F7-8133-6A345E39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09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8D25E5-F0EB-4C2C-A340-0131BBC4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30401"/>
            <a:ext cx="10296000" cy="864000"/>
          </a:xfrm>
          <a:prstGeom prst="rect">
            <a:avLst/>
          </a:prstGeom>
        </p:spPr>
        <p:txBody>
          <a:bodyPr vert="horz" lIns="90000" tIns="45720" rIns="91440" bIns="45720" rtlCol="0" anchor="t">
            <a:no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2668D-2D89-4FE9-93C2-0D6408910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000" y="1354239"/>
            <a:ext cx="10296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93E52-E4DA-4D9E-8CF4-64D376895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8000" y="6309000"/>
            <a:ext cx="86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C587C56-FB80-CF4C-94B8-777938EA1E10}" type="datetime1">
              <a:rPr lang="fi-FI" smtClean="0"/>
              <a:t>30.6.2022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4130F-4AF7-42F4-A441-96AB639B2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41195" y="6309000"/>
            <a:ext cx="593385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D707C-A688-4D1C-A4C6-523540B0C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5838" y="6309000"/>
            <a:ext cx="56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EAC4010-419A-4999-A62D-ADD793AA0E07}"/>
              </a:ext>
            </a:extLst>
          </p:cNvPr>
          <p:cNvSpPr>
            <a:spLocks noChangeAspect="1"/>
          </p:cNvSpPr>
          <p:nvPr/>
        </p:nvSpPr>
        <p:spPr bwMode="black">
          <a:xfrm>
            <a:off x="11174100" y="408269"/>
            <a:ext cx="432000" cy="652156"/>
          </a:xfrm>
          <a:custGeom>
            <a:avLst/>
            <a:gdLst>
              <a:gd name="connsiteX0" fmla="*/ 98298 w 990600"/>
              <a:gd name="connsiteY0" fmla="*/ 1453515 h 1495425"/>
              <a:gd name="connsiteX1" fmla="*/ 98298 w 990600"/>
              <a:gd name="connsiteY1" fmla="*/ 1491615 h 1495425"/>
              <a:gd name="connsiteX2" fmla="*/ 194215 w 990600"/>
              <a:gd name="connsiteY2" fmla="*/ 1441990 h 1495425"/>
              <a:gd name="connsiteX3" fmla="*/ 298247 w 990600"/>
              <a:gd name="connsiteY3" fmla="*/ 1419568 h 1495425"/>
              <a:gd name="connsiteX4" fmla="*/ 321088 w 990600"/>
              <a:gd name="connsiteY4" fmla="*/ 1442656 h 1495425"/>
              <a:gd name="connsiteX5" fmla="*/ 485565 w 990600"/>
              <a:gd name="connsiteY5" fmla="*/ 1469346 h 1495425"/>
              <a:gd name="connsiteX6" fmla="*/ 512731 w 990600"/>
              <a:gd name="connsiteY6" fmla="*/ 1441990 h 1495425"/>
              <a:gd name="connsiteX7" fmla="*/ 616877 w 990600"/>
              <a:gd name="connsiteY7" fmla="*/ 1419501 h 1495425"/>
              <a:gd name="connsiteX8" fmla="*/ 639794 w 990600"/>
              <a:gd name="connsiteY8" fmla="*/ 1442656 h 1495425"/>
              <a:gd name="connsiteX9" fmla="*/ 804262 w 990600"/>
              <a:gd name="connsiteY9" fmla="*/ 1469393 h 1495425"/>
              <a:gd name="connsiteX10" fmla="*/ 831342 w 990600"/>
              <a:gd name="connsiteY10" fmla="*/ 1442180 h 1495425"/>
              <a:gd name="connsiteX11" fmla="*/ 894683 w 990600"/>
              <a:gd name="connsiteY11" fmla="*/ 1407509 h 1495425"/>
              <a:gd name="connsiteX12" fmla="*/ 894683 w 990600"/>
              <a:gd name="connsiteY12" fmla="*/ 1369409 h 1495425"/>
              <a:gd name="connsiteX13" fmla="*/ 799433 w 990600"/>
              <a:gd name="connsiteY13" fmla="*/ 1421987 h 1495425"/>
              <a:gd name="connsiteX14" fmla="*/ 686733 w 990600"/>
              <a:gd name="connsiteY14" fmla="*/ 1436941 h 1495425"/>
              <a:gd name="connsiteX15" fmla="*/ 672370 w 990600"/>
              <a:gd name="connsiteY15" fmla="*/ 1422749 h 1495425"/>
              <a:gd name="connsiteX16" fmla="*/ 516655 w 990600"/>
              <a:gd name="connsiteY16" fmla="*/ 1386440 h 1495425"/>
              <a:gd name="connsiteX17" fmla="*/ 480822 w 990600"/>
              <a:gd name="connsiteY17" fmla="*/ 1421987 h 1495425"/>
              <a:gd name="connsiteX18" fmla="*/ 367979 w 990600"/>
              <a:gd name="connsiteY18" fmla="*/ 1436894 h 1495425"/>
              <a:gd name="connsiteX19" fmla="*/ 353663 w 990600"/>
              <a:gd name="connsiteY19" fmla="*/ 1422749 h 1495425"/>
              <a:gd name="connsiteX20" fmla="*/ 197929 w 990600"/>
              <a:gd name="connsiteY20" fmla="*/ 1386516 h 1495425"/>
              <a:gd name="connsiteX21" fmla="*/ 162115 w 990600"/>
              <a:gd name="connsiteY21" fmla="*/ 1422082 h 1495425"/>
              <a:gd name="connsiteX22" fmla="*/ 98584 w 990600"/>
              <a:gd name="connsiteY22" fmla="*/ 1453515 h 1495425"/>
              <a:gd name="connsiteX23" fmla="*/ 858107 w 990600"/>
              <a:gd name="connsiteY23" fmla="*/ 126016 h 1495425"/>
              <a:gd name="connsiteX24" fmla="*/ 896207 w 990600"/>
              <a:gd name="connsiteY24" fmla="*/ 126016 h 1495425"/>
              <a:gd name="connsiteX25" fmla="*/ 896207 w 990600"/>
              <a:gd name="connsiteY25" fmla="*/ 7144 h 1495425"/>
              <a:gd name="connsiteX26" fmla="*/ 705993 w 990600"/>
              <a:gd name="connsiteY26" fmla="*/ 7144 h 1495425"/>
              <a:gd name="connsiteX27" fmla="*/ 705993 w 990600"/>
              <a:gd name="connsiteY27" fmla="*/ 88106 h 1495425"/>
              <a:gd name="connsiteX28" fmla="*/ 592264 w 990600"/>
              <a:gd name="connsiteY28" fmla="*/ 88106 h 1495425"/>
              <a:gd name="connsiteX29" fmla="*/ 592264 w 990600"/>
              <a:gd name="connsiteY29" fmla="*/ 7144 h 1495425"/>
              <a:gd name="connsiteX30" fmla="*/ 401764 w 990600"/>
              <a:gd name="connsiteY30" fmla="*/ 7144 h 1495425"/>
              <a:gd name="connsiteX31" fmla="*/ 401764 w 990600"/>
              <a:gd name="connsiteY31" fmla="*/ 88106 h 1495425"/>
              <a:gd name="connsiteX32" fmla="*/ 287464 w 990600"/>
              <a:gd name="connsiteY32" fmla="*/ 88106 h 1495425"/>
              <a:gd name="connsiteX33" fmla="*/ 287464 w 990600"/>
              <a:gd name="connsiteY33" fmla="*/ 7144 h 1495425"/>
              <a:gd name="connsiteX34" fmla="*/ 96964 w 990600"/>
              <a:gd name="connsiteY34" fmla="*/ 7144 h 1495425"/>
              <a:gd name="connsiteX35" fmla="*/ 96964 w 990600"/>
              <a:gd name="connsiteY35" fmla="*/ 126016 h 1495425"/>
              <a:gd name="connsiteX36" fmla="*/ 135064 w 990600"/>
              <a:gd name="connsiteY36" fmla="*/ 126016 h 1495425"/>
              <a:gd name="connsiteX37" fmla="*/ 135064 w 990600"/>
              <a:gd name="connsiteY37" fmla="*/ 45053 h 1495425"/>
              <a:gd name="connsiteX38" fmla="*/ 249364 w 990600"/>
              <a:gd name="connsiteY38" fmla="*/ 45053 h 1495425"/>
              <a:gd name="connsiteX39" fmla="*/ 249364 w 990600"/>
              <a:gd name="connsiteY39" fmla="*/ 126016 h 1495425"/>
              <a:gd name="connsiteX40" fmla="*/ 439864 w 990600"/>
              <a:gd name="connsiteY40" fmla="*/ 126016 h 1495425"/>
              <a:gd name="connsiteX41" fmla="*/ 439864 w 990600"/>
              <a:gd name="connsiteY41" fmla="*/ 45053 h 1495425"/>
              <a:gd name="connsiteX42" fmla="*/ 554164 w 990600"/>
              <a:gd name="connsiteY42" fmla="*/ 45053 h 1495425"/>
              <a:gd name="connsiteX43" fmla="*/ 554164 w 990600"/>
              <a:gd name="connsiteY43" fmla="*/ 126016 h 1495425"/>
              <a:gd name="connsiteX44" fmla="*/ 744664 w 990600"/>
              <a:gd name="connsiteY44" fmla="*/ 126016 h 1495425"/>
              <a:gd name="connsiteX45" fmla="*/ 744664 w 990600"/>
              <a:gd name="connsiteY45" fmla="*/ 45053 h 1495425"/>
              <a:gd name="connsiteX46" fmla="*/ 858964 w 990600"/>
              <a:gd name="connsiteY46" fmla="*/ 45053 h 1495425"/>
              <a:gd name="connsiteX47" fmla="*/ 935926 w 990600"/>
              <a:gd name="connsiteY47" fmla="*/ 747713 h 1495425"/>
              <a:gd name="connsiteX48" fmla="*/ 810006 w 990600"/>
              <a:gd name="connsiteY48" fmla="*/ 815340 h 1495425"/>
              <a:gd name="connsiteX49" fmla="*/ 684086 w 990600"/>
              <a:gd name="connsiteY49" fmla="*/ 747713 h 1495425"/>
              <a:gd name="connsiteX50" fmla="*/ 810006 w 990600"/>
              <a:gd name="connsiteY50" fmla="*/ 679990 h 1495425"/>
              <a:gd name="connsiteX51" fmla="*/ 935926 w 990600"/>
              <a:gd name="connsiteY51" fmla="*/ 747713 h 1495425"/>
              <a:gd name="connsiteX52" fmla="*/ 634651 w 990600"/>
              <a:gd name="connsiteY52" fmla="*/ 747713 h 1495425"/>
              <a:gd name="connsiteX53" fmla="*/ 565880 w 990600"/>
              <a:gd name="connsiteY53" fmla="*/ 867442 h 1495425"/>
              <a:gd name="connsiteX54" fmla="*/ 427291 w 990600"/>
              <a:gd name="connsiteY54" fmla="*/ 867442 h 1495425"/>
              <a:gd name="connsiteX55" fmla="*/ 426625 w 990600"/>
              <a:gd name="connsiteY55" fmla="*/ 867442 h 1495425"/>
              <a:gd name="connsiteX56" fmla="*/ 357949 w 990600"/>
              <a:gd name="connsiteY56" fmla="*/ 747903 h 1495425"/>
              <a:gd name="connsiteX57" fmla="*/ 357949 w 990600"/>
              <a:gd name="connsiteY57" fmla="*/ 747903 h 1495425"/>
              <a:gd name="connsiteX58" fmla="*/ 357949 w 990600"/>
              <a:gd name="connsiteY58" fmla="*/ 747903 h 1495425"/>
              <a:gd name="connsiteX59" fmla="*/ 427006 w 990600"/>
              <a:gd name="connsiteY59" fmla="*/ 627888 h 1495425"/>
              <a:gd name="connsiteX60" fmla="*/ 495681 w 990600"/>
              <a:gd name="connsiteY60" fmla="*/ 633984 h 1495425"/>
              <a:gd name="connsiteX61" fmla="*/ 564832 w 990600"/>
              <a:gd name="connsiteY61" fmla="*/ 628174 h 1495425"/>
              <a:gd name="connsiteX62" fmla="*/ 634460 w 990600"/>
              <a:gd name="connsiteY62" fmla="*/ 748094 h 1495425"/>
              <a:gd name="connsiteX63" fmla="*/ 590169 w 990600"/>
              <a:gd name="connsiteY63" fmla="*/ 585406 h 1495425"/>
              <a:gd name="connsiteX64" fmla="*/ 594550 w 990600"/>
              <a:gd name="connsiteY64" fmla="*/ 442531 h 1495425"/>
              <a:gd name="connsiteX65" fmla="*/ 716185 w 990600"/>
              <a:gd name="connsiteY65" fmla="*/ 367379 h 1495425"/>
              <a:gd name="connsiteX66" fmla="*/ 711803 w 990600"/>
              <a:gd name="connsiteY66" fmla="*/ 510254 h 1495425"/>
              <a:gd name="connsiteX67" fmla="*/ 590169 w 990600"/>
              <a:gd name="connsiteY67" fmla="*/ 585502 h 1495425"/>
              <a:gd name="connsiteX68" fmla="*/ 402241 w 990600"/>
              <a:gd name="connsiteY68" fmla="*/ 584930 h 1495425"/>
              <a:gd name="connsiteX69" fmla="*/ 280702 w 990600"/>
              <a:gd name="connsiteY69" fmla="*/ 509683 h 1495425"/>
              <a:gd name="connsiteX70" fmla="*/ 276415 w 990600"/>
              <a:gd name="connsiteY70" fmla="*/ 366808 h 1495425"/>
              <a:gd name="connsiteX71" fmla="*/ 397955 w 990600"/>
              <a:gd name="connsiteY71" fmla="*/ 441960 h 1495425"/>
              <a:gd name="connsiteX72" fmla="*/ 402241 w 990600"/>
              <a:gd name="connsiteY72" fmla="*/ 584835 h 1495425"/>
              <a:gd name="connsiteX73" fmla="*/ 402241 w 990600"/>
              <a:gd name="connsiteY73" fmla="*/ 910209 h 1495425"/>
              <a:gd name="connsiteX74" fmla="*/ 397859 w 990600"/>
              <a:gd name="connsiteY74" fmla="*/ 1053084 h 1495425"/>
              <a:gd name="connsiteX75" fmla="*/ 276320 w 990600"/>
              <a:gd name="connsiteY75" fmla="*/ 1128331 h 1495425"/>
              <a:gd name="connsiteX76" fmla="*/ 280606 w 990600"/>
              <a:gd name="connsiteY76" fmla="*/ 985456 h 1495425"/>
              <a:gd name="connsiteX77" fmla="*/ 402241 w 990600"/>
              <a:gd name="connsiteY77" fmla="*/ 910304 h 1495425"/>
              <a:gd name="connsiteX78" fmla="*/ 590264 w 990600"/>
              <a:gd name="connsiteY78" fmla="*/ 910304 h 1495425"/>
              <a:gd name="connsiteX79" fmla="*/ 711803 w 990600"/>
              <a:gd name="connsiteY79" fmla="*/ 985552 h 1495425"/>
              <a:gd name="connsiteX80" fmla="*/ 716089 w 990600"/>
              <a:gd name="connsiteY80" fmla="*/ 1128427 h 1495425"/>
              <a:gd name="connsiteX81" fmla="*/ 594550 w 990600"/>
              <a:gd name="connsiteY81" fmla="*/ 1053274 h 1495425"/>
              <a:gd name="connsiteX82" fmla="*/ 590264 w 990600"/>
              <a:gd name="connsiteY82" fmla="*/ 910399 h 1495425"/>
              <a:gd name="connsiteX83" fmla="*/ 308515 w 990600"/>
              <a:gd name="connsiteY83" fmla="*/ 747713 h 1495425"/>
              <a:gd name="connsiteX84" fmla="*/ 182594 w 990600"/>
              <a:gd name="connsiteY84" fmla="*/ 815435 h 1495425"/>
              <a:gd name="connsiteX85" fmla="*/ 56674 w 990600"/>
              <a:gd name="connsiteY85" fmla="*/ 747713 h 1495425"/>
              <a:gd name="connsiteX86" fmla="*/ 182594 w 990600"/>
              <a:gd name="connsiteY86" fmla="*/ 679990 h 1495425"/>
              <a:gd name="connsiteX87" fmla="*/ 308515 w 990600"/>
              <a:gd name="connsiteY87" fmla="*/ 747713 h 1495425"/>
              <a:gd name="connsiteX88" fmla="*/ 975741 w 990600"/>
              <a:gd name="connsiteY88" fmla="*/ 759143 h 1495425"/>
              <a:gd name="connsiteX89" fmla="*/ 984790 w 990600"/>
              <a:gd name="connsiteY89" fmla="*/ 747522 h 1495425"/>
              <a:gd name="connsiteX90" fmla="*/ 975741 w 990600"/>
              <a:gd name="connsiteY90" fmla="*/ 735806 h 1495425"/>
              <a:gd name="connsiteX91" fmla="*/ 809625 w 990600"/>
              <a:gd name="connsiteY91" fmla="*/ 641890 h 1495425"/>
              <a:gd name="connsiteX92" fmla="*/ 658939 w 990600"/>
              <a:gd name="connsiteY92" fmla="*/ 718090 h 1495425"/>
              <a:gd name="connsiteX93" fmla="*/ 602647 w 990600"/>
              <a:gd name="connsiteY93" fmla="*/ 620935 h 1495425"/>
              <a:gd name="connsiteX94" fmla="*/ 744474 w 990600"/>
              <a:gd name="connsiteY94" fmla="*/ 528638 h 1495425"/>
              <a:gd name="connsiteX95" fmla="*/ 746093 w 990600"/>
              <a:gd name="connsiteY95" fmla="*/ 338138 h 1495425"/>
              <a:gd name="connsiteX96" fmla="*/ 740569 w 990600"/>
              <a:gd name="connsiteY96" fmla="*/ 324421 h 1495425"/>
              <a:gd name="connsiteX97" fmla="*/ 725900 w 990600"/>
              <a:gd name="connsiteY97" fmla="*/ 326422 h 1495425"/>
              <a:gd name="connsiteX98" fmla="*/ 561499 w 990600"/>
              <a:gd name="connsiteY98" fmla="*/ 423291 h 1495425"/>
              <a:gd name="connsiteX99" fmla="*/ 551974 w 990600"/>
              <a:gd name="connsiteY99" fmla="*/ 591503 h 1495425"/>
              <a:gd name="connsiteX100" fmla="*/ 439388 w 990600"/>
              <a:gd name="connsiteY100" fmla="*/ 591503 h 1495425"/>
              <a:gd name="connsiteX101" fmla="*/ 430339 w 990600"/>
              <a:gd name="connsiteY101" fmla="*/ 422815 h 1495425"/>
              <a:gd name="connsiteX102" fmla="*/ 265938 w 990600"/>
              <a:gd name="connsiteY102" fmla="*/ 326041 h 1495425"/>
              <a:gd name="connsiteX103" fmla="*/ 251270 w 990600"/>
              <a:gd name="connsiteY103" fmla="*/ 323945 h 1495425"/>
              <a:gd name="connsiteX104" fmla="*/ 245745 w 990600"/>
              <a:gd name="connsiteY104" fmla="*/ 337661 h 1495425"/>
              <a:gd name="connsiteX105" fmla="*/ 247364 w 990600"/>
              <a:gd name="connsiteY105" fmla="*/ 528161 h 1495425"/>
              <a:gd name="connsiteX106" fmla="*/ 388811 w 990600"/>
              <a:gd name="connsiteY106" fmla="*/ 620363 h 1495425"/>
              <a:gd name="connsiteX107" fmla="*/ 332518 w 990600"/>
              <a:gd name="connsiteY107" fmla="*/ 717995 h 1495425"/>
              <a:gd name="connsiteX108" fmla="*/ 182308 w 990600"/>
              <a:gd name="connsiteY108" fmla="*/ 641795 h 1495425"/>
              <a:gd name="connsiteX109" fmla="*/ 16192 w 990600"/>
              <a:gd name="connsiteY109" fmla="*/ 735711 h 1495425"/>
              <a:gd name="connsiteX110" fmla="*/ 7144 w 990600"/>
              <a:gd name="connsiteY110" fmla="*/ 747427 h 1495425"/>
              <a:gd name="connsiteX111" fmla="*/ 16192 w 990600"/>
              <a:gd name="connsiteY111" fmla="*/ 759047 h 1495425"/>
              <a:gd name="connsiteX112" fmla="*/ 182308 w 990600"/>
              <a:gd name="connsiteY112" fmla="*/ 853059 h 1495425"/>
              <a:gd name="connsiteX113" fmla="*/ 332327 w 990600"/>
              <a:gd name="connsiteY113" fmla="*/ 776859 h 1495425"/>
              <a:gd name="connsiteX114" fmla="*/ 388048 w 990600"/>
              <a:gd name="connsiteY114" fmla="*/ 873728 h 1495425"/>
              <a:gd name="connsiteX115" fmla="*/ 247459 w 990600"/>
              <a:gd name="connsiteY115" fmla="*/ 965645 h 1495425"/>
              <a:gd name="connsiteX116" fmla="*/ 245840 w 990600"/>
              <a:gd name="connsiteY116" fmla="*/ 1156145 h 1495425"/>
              <a:gd name="connsiteX117" fmla="*/ 251365 w 990600"/>
              <a:gd name="connsiteY117" fmla="*/ 1169956 h 1495425"/>
              <a:gd name="connsiteX118" fmla="*/ 266033 w 990600"/>
              <a:gd name="connsiteY118" fmla="*/ 1167860 h 1495425"/>
              <a:gd name="connsiteX119" fmla="*/ 430435 w 990600"/>
              <a:gd name="connsiteY119" fmla="*/ 1070991 h 1495425"/>
              <a:gd name="connsiteX120" fmla="*/ 439960 w 990600"/>
              <a:gd name="connsiteY120" fmla="*/ 902875 h 1495425"/>
              <a:gd name="connsiteX121" fmla="*/ 552545 w 990600"/>
              <a:gd name="connsiteY121" fmla="*/ 902875 h 1495425"/>
              <a:gd name="connsiteX122" fmla="*/ 562070 w 990600"/>
              <a:gd name="connsiteY122" fmla="*/ 1071372 h 1495425"/>
              <a:gd name="connsiteX123" fmla="*/ 726472 w 990600"/>
              <a:gd name="connsiteY123" fmla="*/ 1168241 h 1495425"/>
              <a:gd name="connsiteX124" fmla="*/ 741140 w 990600"/>
              <a:gd name="connsiteY124" fmla="*/ 1170241 h 1495425"/>
              <a:gd name="connsiteX125" fmla="*/ 746760 w 990600"/>
              <a:gd name="connsiteY125" fmla="*/ 1156526 h 1495425"/>
              <a:gd name="connsiteX126" fmla="*/ 745046 w 990600"/>
              <a:gd name="connsiteY126" fmla="*/ 966026 h 1495425"/>
              <a:gd name="connsiteX127" fmla="*/ 603695 w 990600"/>
              <a:gd name="connsiteY127" fmla="*/ 873919 h 1495425"/>
              <a:gd name="connsiteX128" fmla="*/ 659797 w 990600"/>
              <a:gd name="connsiteY128" fmla="*/ 776383 h 1495425"/>
              <a:gd name="connsiteX129" fmla="*/ 810006 w 990600"/>
              <a:gd name="connsiteY129" fmla="*/ 852583 h 1495425"/>
              <a:gd name="connsiteX130" fmla="*/ 976122 w 990600"/>
              <a:gd name="connsiteY130" fmla="*/ 758571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990600" h="1495425">
                <a:moveTo>
                  <a:pt x="98298" y="1453515"/>
                </a:moveTo>
                <a:lnTo>
                  <a:pt x="98298" y="1491615"/>
                </a:lnTo>
                <a:cubicBezTo>
                  <a:pt x="136474" y="1491825"/>
                  <a:pt x="172326" y="1473270"/>
                  <a:pt x="194215" y="1441990"/>
                </a:cubicBezTo>
                <a:cubicBezTo>
                  <a:pt x="216751" y="1407071"/>
                  <a:pt x="263328" y="1397032"/>
                  <a:pt x="298247" y="1419568"/>
                </a:cubicBezTo>
                <a:cubicBezTo>
                  <a:pt x="307448" y="1425512"/>
                  <a:pt x="315249" y="1433389"/>
                  <a:pt x="321088" y="1442656"/>
                </a:cubicBezTo>
                <a:cubicBezTo>
                  <a:pt x="359140" y="1495444"/>
                  <a:pt x="432778" y="1507398"/>
                  <a:pt x="485565" y="1469346"/>
                </a:cubicBezTo>
                <a:cubicBezTo>
                  <a:pt x="496062" y="1461783"/>
                  <a:pt x="505235" y="1452534"/>
                  <a:pt x="512731" y="1441990"/>
                </a:cubicBezTo>
                <a:cubicBezTo>
                  <a:pt x="535286" y="1407023"/>
                  <a:pt x="581911" y="1396955"/>
                  <a:pt x="616877" y="1419501"/>
                </a:cubicBezTo>
                <a:cubicBezTo>
                  <a:pt x="626116" y="1425454"/>
                  <a:pt x="633936" y="1433360"/>
                  <a:pt x="639794" y="1442656"/>
                </a:cubicBezTo>
                <a:cubicBezTo>
                  <a:pt x="677828" y="1495454"/>
                  <a:pt x="751465" y="1507427"/>
                  <a:pt x="804262" y="1469393"/>
                </a:cubicBezTo>
                <a:cubicBezTo>
                  <a:pt x="814721" y="1461868"/>
                  <a:pt x="823865" y="1452667"/>
                  <a:pt x="831342" y="1442180"/>
                </a:cubicBezTo>
                <a:cubicBezTo>
                  <a:pt x="845401" y="1420835"/>
                  <a:pt x="869128" y="1407843"/>
                  <a:pt x="894683" y="1407509"/>
                </a:cubicBezTo>
                <a:lnTo>
                  <a:pt x="894683" y="1369409"/>
                </a:lnTo>
                <a:cubicBezTo>
                  <a:pt x="856136" y="1369886"/>
                  <a:pt x="820379" y="1389621"/>
                  <a:pt x="799433" y="1421987"/>
                </a:cubicBezTo>
                <a:cubicBezTo>
                  <a:pt x="772439" y="1457239"/>
                  <a:pt x="721985" y="1463935"/>
                  <a:pt x="686733" y="1436941"/>
                </a:cubicBezTo>
                <a:cubicBezTo>
                  <a:pt x="681371" y="1432827"/>
                  <a:pt x="676542" y="1428064"/>
                  <a:pt x="672370" y="1422749"/>
                </a:cubicBezTo>
                <a:cubicBezTo>
                  <a:pt x="639394" y="1369724"/>
                  <a:pt x="569681" y="1353465"/>
                  <a:pt x="516655" y="1386440"/>
                </a:cubicBezTo>
                <a:cubicBezTo>
                  <a:pt x="502187" y="1395441"/>
                  <a:pt x="489937" y="1407585"/>
                  <a:pt x="480822" y="1421987"/>
                </a:cubicBezTo>
                <a:cubicBezTo>
                  <a:pt x="453780" y="1457268"/>
                  <a:pt x="403250" y="1463935"/>
                  <a:pt x="367979" y="1436894"/>
                </a:cubicBezTo>
                <a:cubicBezTo>
                  <a:pt x="362636" y="1432798"/>
                  <a:pt x="357826" y="1428045"/>
                  <a:pt x="353663" y="1422749"/>
                </a:cubicBezTo>
                <a:cubicBezTo>
                  <a:pt x="320659" y="1369743"/>
                  <a:pt x="250936" y="1353522"/>
                  <a:pt x="197929" y="1386516"/>
                </a:cubicBezTo>
                <a:cubicBezTo>
                  <a:pt x="183461" y="1395527"/>
                  <a:pt x="171221" y="1407681"/>
                  <a:pt x="162115" y="1422082"/>
                </a:cubicBezTo>
                <a:cubicBezTo>
                  <a:pt x="147247" y="1442190"/>
                  <a:pt x="123587" y="1453896"/>
                  <a:pt x="98584" y="1453515"/>
                </a:cubicBezTo>
                <a:moveTo>
                  <a:pt x="858107" y="126016"/>
                </a:moveTo>
                <a:lnTo>
                  <a:pt x="896207" y="126016"/>
                </a:lnTo>
                <a:lnTo>
                  <a:pt x="896207" y="7144"/>
                </a:lnTo>
                <a:lnTo>
                  <a:pt x="705993" y="7144"/>
                </a:lnTo>
                <a:lnTo>
                  <a:pt x="705993" y="88106"/>
                </a:lnTo>
                <a:lnTo>
                  <a:pt x="592264" y="88106"/>
                </a:lnTo>
                <a:lnTo>
                  <a:pt x="592264" y="7144"/>
                </a:lnTo>
                <a:lnTo>
                  <a:pt x="401764" y="7144"/>
                </a:lnTo>
                <a:lnTo>
                  <a:pt x="401764" y="88106"/>
                </a:lnTo>
                <a:lnTo>
                  <a:pt x="287464" y="88106"/>
                </a:lnTo>
                <a:lnTo>
                  <a:pt x="287464" y="7144"/>
                </a:lnTo>
                <a:lnTo>
                  <a:pt x="96964" y="7144"/>
                </a:lnTo>
                <a:lnTo>
                  <a:pt x="96964" y="126016"/>
                </a:lnTo>
                <a:lnTo>
                  <a:pt x="135064" y="126016"/>
                </a:lnTo>
                <a:lnTo>
                  <a:pt x="135064" y="45053"/>
                </a:lnTo>
                <a:lnTo>
                  <a:pt x="249364" y="45053"/>
                </a:lnTo>
                <a:lnTo>
                  <a:pt x="249364" y="126016"/>
                </a:lnTo>
                <a:lnTo>
                  <a:pt x="439864" y="126016"/>
                </a:lnTo>
                <a:lnTo>
                  <a:pt x="439864" y="45053"/>
                </a:lnTo>
                <a:lnTo>
                  <a:pt x="554164" y="45053"/>
                </a:lnTo>
                <a:lnTo>
                  <a:pt x="554164" y="126016"/>
                </a:lnTo>
                <a:lnTo>
                  <a:pt x="744664" y="126016"/>
                </a:lnTo>
                <a:lnTo>
                  <a:pt x="744664" y="45053"/>
                </a:lnTo>
                <a:lnTo>
                  <a:pt x="858964" y="45053"/>
                </a:lnTo>
                <a:close/>
                <a:moveTo>
                  <a:pt x="935926" y="747713"/>
                </a:moveTo>
                <a:cubicBezTo>
                  <a:pt x="915162" y="769715"/>
                  <a:pt x="865632" y="815340"/>
                  <a:pt x="810006" y="815340"/>
                </a:cubicBezTo>
                <a:cubicBezTo>
                  <a:pt x="754380" y="815340"/>
                  <a:pt x="705231" y="769715"/>
                  <a:pt x="684086" y="747713"/>
                </a:cubicBezTo>
                <a:cubicBezTo>
                  <a:pt x="704850" y="725614"/>
                  <a:pt x="754380" y="679990"/>
                  <a:pt x="810006" y="679990"/>
                </a:cubicBezTo>
                <a:cubicBezTo>
                  <a:pt x="865632" y="679990"/>
                  <a:pt x="915257" y="725614"/>
                  <a:pt x="935926" y="747713"/>
                </a:cubicBezTo>
                <a:moveTo>
                  <a:pt x="634651" y="747713"/>
                </a:moveTo>
                <a:cubicBezTo>
                  <a:pt x="604923" y="783307"/>
                  <a:pt x="581653" y="823827"/>
                  <a:pt x="565880" y="867442"/>
                </a:cubicBezTo>
                <a:cubicBezTo>
                  <a:pt x="520036" y="859364"/>
                  <a:pt x="473135" y="859364"/>
                  <a:pt x="427291" y="867442"/>
                </a:cubicBezTo>
                <a:lnTo>
                  <a:pt x="426625" y="867442"/>
                </a:lnTo>
                <a:cubicBezTo>
                  <a:pt x="410861" y="823903"/>
                  <a:pt x="387620" y="783450"/>
                  <a:pt x="357949" y="747903"/>
                </a:cubicBezTo>
                <a:lnTo>
                  <a:pt x="357949" y="747903"/>
                </a:lnTo>
                <a:lnTo>
                  <a:pt x="357949" y="747903"/>
                </a:lnTo>
                <a:cubicBezTo>
                  <a:pt x="387744" y="712203"/>
                  <a:pt x="411118" y="671589"/>
                  <a:pt x="427006" y="627888"/>
                </a:cubicBezTo>
                <a:cubicBezTo>
                  <a:pt x="449656" y="632079"/>
                  <a:pt x="472649" y="634117"/>
                  <a:pt x="495681" y="633984"/>
                </a:cubicBezTo>
                <a:cubicBezTo>
                  <a:pt x="518855" y="633927"/>
                  <a:pt x="541972" y="631984"/>
                  <a:pt x="564832" y="628174"/>
                </a:cubicBezTo>
                <a:cubicBezTo>
                  <a:pt x="580844" y="671913"/>
                  <a:pt x="604409" y="712499"/>
                  <a:pt x="634460" y="748094"/>
                </a:cubicBezTo>
                <a:moveTo>
                  <a:pt x="590169" y="585406"/>
                </a:moveTo>
                <a:cubicBezTo>
                  <a:pt x="581406" y="556831"/>
                  <a:pt x="566547" y="490823"/>
                  <a:pt x="594550" y="442531"/>
                </a:cubicBezTo>
                <a:cubicBezTo>
                  <a:pt x="622554" y="394240"/>
                  <a:pt x="686657" y="374237"/>
                  <a:pt x="716185" y="367379"/>
                </a:cubicBezTo>
                <a:cubicBezTo>
                  <a:pt x="724948" y="395954"/>
                  <a:pt x="739712" y="461867"/>
                  <a:pt x="711803" y="510254"/>
                </a:cubicBezTo>
                <a:cubicBezTo>
                  <a:pt x="683895" y="558641"/>
                  <a:pt x="619601" y="578548"/>
                  <a:pt x="590169" y="585502"/>
                </a:cubicBezTo>
                <a:moveTo>
                  <a:pt x="402241" y="584930"/>
                </a:moveTo>
                <a:cubicBezTo>
                  <a:pt x="372808" y="578072"/>
                  <a:pt x="308610" y="558070"/>
                  <a:pt x="280702" y="509683"/>
                </a:cubicBezTo>
                <a:cubicBezTo>
                  <a:pt x="252793" y="461296"/>
                  <a:pt x="267653" y="395383"/>
                  <a:pt x="276415" y="366808"/>
                </a:cubicBezTo>
                <a:cubicBezTo>
                  <a:pt x="305848" y="373571"/>
                  <a:pt x="370046" y="393573"/>
                  <a:pt x="397955" y="441960"/>
                </a:cubicBezTo>
                <a:cubicBezTo>
                  <a:pt x="425863" y="490347"/>
                  <a:pt x="411004" y="556260"/>
                  <a:pt x="402241" y="584835"/>
                </a:cubicBezTo>
                <a:moveTo>
                  <a:pt x="402241" y="910209"/>
                </a:moveTo>
                <a:cubicBezTo>
                  <a:pt x="411004" y="938784"/>
                  <a:pt x="425863" y="1004697"/>
                  <a:pt x="397859" y="1053084"/>
                </a:cubicBezTo>
                <a:cubicBezTo>
                  <a:pt x="369856" y="1101471"/>
                  <a:pt x="305753" y="1121378"/>
                  <a:pt x="276320" y="1128331"/>
                </a:cubicBezTo>
                <a:cubicBezTo>
                  <a:pt x="267462" y="1099756"/>
                  <a:pt x="252698" y="1033748"/>
                  <a:pt x="280606" y="985456"/>
                </a:cubicBezTo>
                <a:cubicBezTo>
                  <a:pt x="308515" y="937165"/>
                  <a:pt x="372808" y="917162"/>
                  <a:pt x="402241" y="910304"/>
                </a:cubicBezTo>
                <a:moveTo>
                  <a:pt x="590264" y="910304"/>
                </a:moveTo>
                <a:cubicBezTo>
                  <a:pt x="619697" y="917162"/>
                  <a:pt x="683895" y="937165"/>
                  <a:pt x="711803" y="985552"/>
                </a:cubicBezTo>
                <a:cubicBezTo>
                  <a:pt x="739712" y="1033939"/>
                  <a:pt x="724853" y="1099852"/>
                  <a:pt x="716089" y="1128427"/>
                </a:cubicBezTo>
                <a:cubicBezTo>
                  <a:pt x="686657" y="1121569"/>
                  <a:pt x="622363" y="1101471"/>
                  <a:pt x="594550" y="1053274"/>
                </a:cubicBezTo>
                <a:cubicBezTo>
                  <a:pt x="566738" y="1005078"/>
                  <a:pt x="581501" y="938974"/>
                  <a:pt x="590264" y="910399"/>
                </a:cubicBezTo>
                <a:moveTo>
                  <a:pt x="308515" y="747713"/>
                </a:moveTo>
                <a:cubicBezTo>
                  <a:pt x="287750" y="769811"/>
                  <a:pt x="238220" y="815435"/>
                  <a:pt x="182594" y="815435"/>
                </a:cubicBezTo>
                <a:cubicBezTo>
                  <a:pt x="126968" y="815435"/>
                  <a:pt x="77819" y="769811"/>
                  <a:pt x="56674" y="747713"/>
                </a:cubicBezTo>
                <a:cubicBezTo>
                  <a:pt x="77438" y="725614"/>
                  <a:pt x="126968" y="679990"/>
                  <a:pt x="182594" y="679990"/>
                </a:cubicBezTo>
                <a:cubicBezTo>
                  <a:pt x="238220" y="679990"/>
                  <a:pt x="287369" y="725614"/>
                  <a:pt x="308515" y="747713"/>
                </a:cubicBezTo>
                <a:moveTo>
                  <a:pt x="975741" y="759143"/>
                </a:moveTo>
                <a:lnTo>
                  <a:pt x="984790" y="747522"/>
                </a:lnTo>
                <a:lnTo>
                  <a:pt x="975741" y="735806"/>
                </a:lnTo>
                <a:cubicBezTo>
                  <a:pt x="972693" y="731996"/>
                  <a:pt x="901255" y="641890"/>
                  <a:pt x="809625" y="641890"/>
                </a:cubicBezTo>
                <a:cubicBezTo>
                  <a:pt x="741807" y="641890"/>
                  <a:pt x="685133" y="691134"/>
                  <a:pt x="658939" y="718090"/>
                </a:cubicBezTo>
                <a:cubicBezTo>
                  <a:pt x="635365" y="688743"/>
                  <a:pt x="616382" y="655987"/>
                  <a:pt x="602647" y="620935"/>
                </a:cubicBezTo>
                <a:cubicBezTo>
                  <a:pt x="639223" y="611981"/>
                  <a:pt x="710470" y="587502"/>
                  <a:pt x="744474" y="528638"/>
                </a:cubicBezTo>
                <a:cubicBezTo>
                  <a:pt x="790289" y="449294"/>
                  <a:pt x="747903" y="342329"/>
                  <a:pt x="746093" y="338138"/>
                </a:cubicBezTo>
                <a:lnTo>
                  <a:pt x="740569" y="324421"/>
                </a:lnTo>
                <a:lnTo>
                  <a:pt x="725900" y="326422"/>
                </a:lnTo>
                <a:cubicBezTo>
                  <a:pt x="721042" y="327184"/>
                  <a:pt x="607314" y="343948"/>
                  <a:pt x="561499" y="423291"/>
                </a:cubicBezTo>
                <a:cubicBezTo>
                  <a:pt x="527780" y="481774"/>
                  <a:pt x="541782" y="555117"/>
                  <a:pt x="551974" y="591503"/>
                </a:cubicBezTo>
                <a:cubicBezTo>
                  <a:pt x="514664" y="597265"/>
                  <a:pt x="476698" y="597265"/>
                  <a:pt x="439388" y="591503"/>
                </a:cubicBezTo>
                <a:cubicBezTo>
                  <a:pt x="449961" y="555212"/>
                  <a:pt x="464248" y="481584"/>
                  <a:pt x="430339" y="422815"/>
                </a:cubicBezTo>
                <a:cubicBezTo>
                  <a:pt x="384524" y="343471"/>
                  <a:pt x="270700" y="326708"/>
                  <a:pt x="265938" y="326041"/>
                </a:cubicBezTo>
                <a:lnTo>
                  <a:pt x="251270" y="323945"/>
                </a:lnTo>
                <a:lnTo>
                  <a:pt x="245745" y="337661"/>
                </a:lnTo>
                <a:cubicBezTo>
                  <a:pt x="243840" y="342138"/>
                  <a:pt x="201549" y="449104"/>
                  <a:pt x="247364" y="528161"/>
                </a:cubicBezTo>
                <a:cubicBezTo>
                  <a:pt x="281178" y="586835"/>
                  <a:pt x="352139" y="611314"/>
                  <a:pt x="388811" y="620363"/>
                </a:cubicBezTo>
                <a:cubicBezTo>
                  <a:pt x="375161" y="655596"/>
                  <a:pt x="356178" y="688524"/>
                  <a:pt x="332518" y="717995"/>
                </a:cubicBezTo>
                <a:cubicBezTo>
                  <a:pt x="306229" y="690658"/>
                  <a:pt x="249841" y="641795"/>
                  <a:pt x="182308" y="641795"/>
                </a:cubicBezTo>
                <a:cubicBezTo>
                  <a:pt x="90678" y="641795"/>
                  <a:pt x="19240" y="731901"/>
                  <a:pt x="16192" y="735711"/>
                </a:cubicBezTo>
                <a:lnTo>
                  <a:pt x="7144" y="747427"/>
                </a:lnTo>
                <a:lnTo>
                  <a:pt x="16192" y="759047"/>
                </a:lnTo>
                <a:cubicBezTo>
                  <a:pt x="19240" y="762953"/>
                  <a:pt x="90678" y="853059"/>
                  <a:pt x="182308" y="853059"/>
                </a:cubicBezTo>
                <a:cubicBezTo>
                  <a:pt x="249650" y="853059"/>
                  <a:pt x="306133" y="804481"/>
                  <a:pt x="332327" y="776859"/>
                </a:cubicBezTo>
                <a:cubicBezTo>
                  <a:pt x="355692" y="806139"/>
                  <a:pt x="374485" y="838800"/>
                  <a:pt x="388048" y="873728"/>
                </a:cubicBezTo>
                <a:cubicBezTo>
                  <a:pt x="351187" y="883253"/>
                  <a:pt x="281083" y="907447"/>
                  <a:pt x="247459" y="965645"/>
                </a:cubicBezTo>
                <a:cubicBezTo>
                  <a:pt x="201644" y="1045083"/>
                  <a:pt x="244030" y="1151954"/>
                  <a:pt x="245840" y="1156145"/>
                </a:cubicBezTo>
                <a:lnTo>
                  <a:pt x="251365" y="1169956"/>
                </a:lnTo>
                <a:lnTo>
                  <a:pt x="266033" y="1167860"/>
                </a:lnTo>
                <a:cubicBezTo>
                  <a:pt x="270891" y="1167194"/>
                  <a:pt x="384620" y="1150430"/>
                  <a:pt x="430435" y="1070991"/>
                </a:cubicBezTo>
                <a:cubicBezTo>
                  <a:pt x="464153" y="1012603"/>
                  <a:pt x="450151" y="939355"/>
                  <a:pt x="439960" y="902875"/>
                </a:cubicBezTo>
                <a:cubicBezTo>
                  <a:pt x="477279" y="897207"/>
                  <a:pt x="515226" y="897207"/>
                  <a:pt x="552545" y="902875"/>
                </a:cubicBezTo>
                <a:cubicBezTo>
                  <a:pt x="542068" y="939260"/>
                  <a:pt x="527875" y="1012793"/>
                  <a:pt x="562070" y="1071372"/>
                </a:cubicBezTo>
                <a:cubicBezTo>
                  <a:pt x="607886" y="1150811"/>
                  <a:pt x="721709" y="1167574"/>
                  <a:pt x="726472" y="1168241"/>
                </a:cubicBezTo>
                <a:lnTo>
                  <a:pt x="741140" y="1170241"/>
                </a:lnTo>
                <a:lnTo>
                  <a:pt x="746760" y="1156526"/>
                </a:lnTo>
                <a:cubicBezTo>
                  <a:pt x="748570" y="1152049"/>
                  <a:pt x="790861" y="1045178"/>
                  <a:pt x="745046" y="966026"/>
                </a:cubicBezTo>
                <a:cubicBezTo>
                  <a:pt x="711232" y="907447"/>
                  <a:pt x="640271" y="882968"/>
                  <a:pt x="603695" y="873919"/>
                </a:cubicBezTo>
                <a:cubicBezTo>
                  <a:pt x="617315" y="838733"/>
                  <a:pt x="636232" y="805844"/>
                  <a:pt x="659797" y="776383"/>
                </a:cubicBezTo>
                <a:cubicBezTo>
                  <a:pt x="686181" y="803720"/>
                  <a:pt x="742569" y="852583"/>
                  <a:pt x="810006" y="852583"/>
                </a:cubicBezTo>
                <a:cubicBezTo>
                  <a:pt x="901637" y="852583"/>
                  <a:pt x="973074" y="762381"/>
                  <a:pt x="976122" y="758571"/>
                </a:cubicBezTo>
              </a:path>
            </a:pathLst>
          </a:custGeom>
          <a:solidFill>
            <a:srgbClr val="5B7B3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717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hf hdr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rgbClr val="5B7B3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52000" algn="l" defTabSz="9144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28600" algn="l" defTabSz="9144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160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1800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32000" indent="-180000" algn="l" defTabSz="9144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548000" indent="-180000" algn="l" defTabSz="9144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764000" indent="-180000" algn="l" defTabSz="9144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980000" indent="-180000" algn="l" defTabSz="9144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65">
          <p15:clr>
            <a:srgbClr val="F26B43"/>
          </p15:clr>
        </p15:guide>
        <p15:guide id="3" pos="7313">
          <p15:clr>
            <a:srgbClr val="F26B43"/>
          </p15:clr>
        </p15:guide>
        <p15:guide id="4" orient="horz" pos="4119">
          <p15:clr>
            <a:srgbClr val="F26B43"/>
          </p15:clr>
        </p15:guide>
        <p15:guide id="5" orient="horz" pos="248">
          <p15:clr>
            <a:srgbClr val="F26B43"/>
          </p15:clr>
        </p15:guide>
        <p15:guide id="6" orient="horz" pos="897">
          <p15:clr>
            <a:srgbClr val="F26B43"/>
          </p15:clr>
        </p15:guide>
        <p15:guide id="7" orient="horz" pos="3861">
          <p15:clr>
            <a:srgbClr val="F26B43"/>
          </p15:clr>
        </p15:guide>
        <p15:guide id="8" pos="7021">
          <p15:clr>
            <a:srgbClr val="F26B43"/>
          </p15:clr>
        </p15:guide>
        <p15:guide id="9" orient="horz" pos="656">
          <p15:clr>
            <a:srgbClr val="F26B43"/>
          </p15:clr>
        </p15:guide>
        <p15:guide id="10" pos="67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a.rimpila@raasepori.fi" TargetMode="External"/><Relationship Id="rId2" Type="http://schemas.openxmlformats.org/officeDocument/2006/relationships/hyperlink" Target="mailto:krista.rimpila@raseborg.fi" TargetMode="Externa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3CFBF-906C-4528-A43F-E3B5C6BFE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A700-AA8A-214E-AAE2-A580C1F2D41E}" type="datetime1">
              <a:rPr lang="fi-FI" smtClean="0"/>
              <a:t>30.6.2022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E271C8-4310-484D-B602-A992086F6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C1249-380B-49B3-A1A2-295A30FC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8132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EFE68-FE12-C849-AA71-B4D1243B9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9616" y="363896"/>
            <a:ext cx="8636085" cy="15121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4400" dirty="0"/>
              <a:t>FÖRSLAG AV ÄMNEN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3D8BA8-B263-E944-858E-C491001B7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314" y="1844824"/>
            <a:ext cx="11239750" cy="3893196"/>
          </a:xfrm>
        </p:spPr>
        <p:txBody>
          <a:bodyPr/>
          <a:lstStyle/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Informering</a:t>
            </a:r>
            <a:r>
              <a:rPr lang="fi-FI" sz="2000" b="0" dirty="0"/>
              <a:t> av de </a:t>
            </a:r>
            <a:r>
              <a:rPr lang="fi-FI" sz="2000" b="0" dirty="0" err="1"/>
              <a:t>olika</a:t>
            </a:r>
            <a:r>
              <a:rPr lang="fi-FI" sz="2000" b="0" dirty="0"/>
              <a:t> </a:t>
            </a:r>
            <a:r>
              <a:rPr lang="fi-FI" sz="2000" b="0" dirty="0" err="1"/>
              <a:t>motionsformerna</a:t>
            </a:r>
            <a:endParaRPr lang="fi-FI" sz="2000" b="0" dirty="0"/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Att</a:t>
            </a:r>
            <a:r>
              <a:rPr lang="fi-FI" sz="2000" b="0" dirty="0"/>
              <a:t> </a:t>
            </a:r>
            <a:r>
              <a:rPr lang="fi-FI" sz="2000" b="0" dirty="0" err="1"/>
              <a:t>nå</a:t>
            </a:r>
            <a:r>
              <a:rPr lang="fi-FI" sz="2000" b="0" dirty="0"/>
              <a:t> de </a:t>
            </a:r>
            <a:r>
              <a:rPr lang="fi-FI" sz="2000" b="0" dirty="0" err="1"/>
              <a:t>äldre</a:t>
            </a:r>
            <a:endParaRPr lang="fi-FI" sz="2000" b="0" dirty="0"/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Motionsrådgivning</a:t>
            </a:r>
            <a:endParaRPr lang="fi-FI" sz="2000" b="0" dirty="0"/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Liikuntatoiminnan saavutettavuus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Motionsutrymmen</a:t>
            </a:r>
            <a:endParaRPr lang="fi-FI" sz="2000" b="0" dirty="0"/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Kamratledarskap</a:t>
            </a:r>
            <a:endParaRPr lang="fi-FI" sz="2000" b="0" dirty="0"/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Styrke</a:t>
            </a:r>
            <a:r>
              <a:rPr lang="fi-FI" sz="2000" b="0" dirty="0"/>
              <a:t>- </a:t>
            </a:r>
            <a:r>
              <a:rPr lang="fi-FI" sz="2000" b="0" dirty="0" err="1"/>
              <a:t>och</a:t>
            </a:r>
            <a:r>
              <a:rPr lang="fi-FI" sz="2000" b="0" dirty="0"/>
              <a:t> </a:t>
            </a:r>
            <a:r>
              <a:rPr lang="fi-FI" sz="2000" b="0" dirty="0" err="1"/>
              <a:t>balansträning</a:t>
            </a:r>
            <a:endParaRPr lang="fi-FI" sz="2000" b="0" dirty="0"/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Utomhus</a:t>
            </a:r>
            <a:r>
              <a:rPr lang="fi-FI" sz="2000" b="0" dirty="0"/>
              <a:t> </a:t>
            </a:r>
            <a:r>
              <a:rPr lang="fi-FI" sz="2000" b="0" dirty="0" err="1"/>
              <a:t>aktiviteter</a:t>
            </a:r>
            <a:endParaRPr lang="fi-FI" sz="2000" b="0" dirty="0"/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Rörelsemiljöer</a:t>
            </a:r>
            <a:endParaRPr lang="fi-FI" sz="2000" b="0" dirty="0"/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b="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F092AD-CE91-A148-8D05-80EAEE20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1979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EFE68-FE12-C849-AA71-B4D1243B9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04" y="620688"/>
            <a:ext cx="8636085" cy="15121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4400" dirty="0"/>
              <a:t>TULOSTEN HYÖDYNTÄMINEN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3D8BA8-B263-E944-858E-C491001B7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999" y="2769190"/>
            <a:ext cx="11239750" cy="38931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Tavoitteena ikäihmisten liikuntatarpeiden kartoittaminen Raaseporin alueella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Liikkumaan motivoivien ja edistävien tekijöiden vs. liikkumista estävien tekijöiden tunnistaminen.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Toiminnan ja ratkaisujen ideoiminen yhdessä ikäihmisten, päättäjien ja toiminnan järjestäjätahojen kesken.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Tulevan toiminnan kehityssuunnitelman laatimisen pohjaksi.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Seuranta vuosittain toistuvissa liikuntaraadeissa. Tarvittaessa myös kohdennettuja liikuntaraateja.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b="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F092AD-CE91-A148-8D05-80EAEE20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8460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EFE68-FE12-C849-AA71-B4D1243B9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22" y="620688"/>
            <a:ext cx="8636085" cy="15121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4400" dirty="0"/>
              <a:t>ANVÄNDNING AV RESLUTAT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3D8BA8-B263-E944-858E-C491001B7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90" y="2629138"/>
            <a:ext cx="11239750" cy="38931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Kartläggning</a:t>
            </a:r>
            <a:r>
              <a:rPr lang="fi-FI" sz="2000" b="0" dirty="0"/>
              <a:t> av de </a:t>
            </a:r>
            <a:r>
              <a:rPr lang="fi-FI" sz="2000" b="0" dirty="0" err="1"/>
              <a:t>äldres</a:t>
            </a:r>
            <a:r>
              <a:rPr lang="fi-FI" sz="2000" b="0" dirty="0"/>
              <a:t> </a:t>
            </a:r>
            <a:r>
              <a:rPr lang="fi-FI" sz="2000" b="0" dirty="0" err="1"/>
              <a:t>behov</a:t>
            </a:r>
            <a:r>
              <a:rPr lang="fi-FI" sz="2000" b="0" dirty="0"/>
              <a:t> av </a:t>
            </a:r>
            <a:r>
              <a:rPr lang="fi-FI" sz="2000" b="0" dirty="0" err="1"/>
              <a:t>motionsverksamhet</a:t>
            </a:r>
            <a:r>
              <a:rPr lang="fi-FI" sz="2000" b="0" dirty="0"/>
              <a:t> </a:t>
            </a:r>
            <a:r>
              <a:rPr lang="fi-FI" sz="2000" b="0" dirty="0" err="1"/>
              <a:t>inom</a:t>
            </a:r>
            <a:r>
              <a:rPr lang="fi-FI" sz="2000" b="0" dirty="0"/>
              <a:t> </a:t>
            </a:r>
            <a:r>
              <a:rPr lang="fi-FI" sz="2000" b="0" dirty="0" err="1"/>
              <a:t>Raseborg</a:t>
            </a: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Motivation</a:t>
            </a:r>
            <a:r>
              <a:rPr lang="fi-FI" sz="2000" b="0" dirty="0"/>
              <a:t> </a:t>
            </a:r>
            <a:r>
              <a:rPr lang="fi-FI" sz="2000" b="0" dirty="0" err="1"/>
              <a:t>och</a:t>
            </a:r>
            <a:r>
              <a:rPr lang="fi-FI" sz="2000" b="0" dirty="0"/>
              <a:t> </a:t>
            </a:r>
            <a:r>
              <a:rPr lang="fi-FI" sz="2000" b="0" dirty="0" err="1"/>
              <a:t>förebyggande</a:t>
            </a:r>
            <a:r>
              <a:rPr lang="fi-FI" sz="2000" b="0" dirty="0"/>
              <a:t> </a:t>
            </a:r>
            <a:r>
              <a:rPr lang="fi-FI" sz="2000" b="0" dirty="0" err="1"/>
              <a:t>faktorer</a:t>
            </a:r>
            <a:r>
              <a:rPr lang="fi-FI" sz="2000" b="0" dirty="0"/>
              <a:t> </a:t>
            </a:r>
            <a:r>
              <a:rPr lang="fi-FI" sz="2000" b="0" dirty="0" err="1"/>
              <a:t>gällande</a:t>
            </a:r>
            <a:r>
              <a:rPr lang="fi-FI" sz="2000" b="0" dirty="0"/>
              <a:t> </a:t>
            </a:r>
            <a:r>
              <a:rPr lang="fi-FI" sz="2000" b="0" dirty="0" err="1"/>
              <a:t>motion</a:t>
            </a:r>
            <a:r>
              <a:rPr lang="fi-FI" sz="2000" b="0" dirty="0"/>
              <a:t> vs. </a:t>
            </a:r>
            <a:r>
              <a:rPr lang="fi-FI" sz="2000" b="0" dirty="0" err="1"/>
              <a:t>identifiering</a:t>
            </a:r>
            <a:r>
              <a:rPr lang="fi-FI" sz="2000" b="0" dirty="0"/>
              <a:t> av </a:t>
            </a:r>
            <a:r>
              <a:rPr lang="fi-FI" sz="2000" b="0" dirty="0" err="1"/>
              <a:t>hindrande</a:t>
            </a:r>
            <a:r>
              <a:rPr lang="fi-FI" sz="2000" b="0" dirty="0"/>
              <a:t> </a:t>
            </a:r>
            <a:r>
              <a:rPr lang="fi-FI" sz="2000" b="0" dirty="0" err="1"/>
              <a:t>faktorer</a:t>
            </a: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Planering</a:t>
            </a:r>
            <a:r>
              <a:rPr lang="fi-FI" sz="2000" b="0" dirty="0"/>
              <a:t> av </a:t>
            </a:r>
            <a:r>
              <a:rPr lang="fi-FI" sz="2000" b="0" dirty="0" err="1"/>
              <a:t>verksamhet</a:t>
            </a:r>
            <a:r>
              <a:rPr lang="fi-FI" sz="2000" b="0" dirty="0"/>
              <a:t> </a:t>
            </a:r>
            <a:r>
              <a:rPr lang="fi-FI" sz="2000" b="0" dirty="0" err="1"/>
              <a:t>tillsammans</a:t>
            </a:r>
            <a:r>
              <a:rPr lang="fi-FI" sz="2000" b="0" dirty="0"/>
              <a:t> </a:t>
            </a:r>
            <a:r>
              <a:rPr lang="fi-FI" sz="2000" b="0" dirty="0" err="1"/>
              <a:t>med</a:t>
            </a:r>
            <a:r>
              <a:rPr lang="fi-FI" sz="2000" b="0" dirty="0"/>
              <a:t> de </a:t>
            </a:r>
            <a:r>
              <a:rPr lang="fi-FI" sz="2000" b="0" dirty="0" err="1"/>
              <a:t>äldre</a:t>
            </a:r>
            <a:r>
              <a:rPr lang="fi-FI" sz="2000" b="0" dirty="0"/>
              <a:t>, </a:t>
            </a:r>
            <a:r>
              <a:rPr lang="fi-FI" sz="2000" b="0" dirty="0" err="1"/>
              <a:t>beslutsfattare</a:t>
            </a:r>
            <a:r>
              <a:rPr lang="fi-FI" sz="2000" b="0" dirty="0"/>
              <a:t> </a:t>
            </a:r>
            <a:r>
              <a:rPr lang="fi-FI" sz="2000" b="0" dirty="0" err="1"/>
              <a:t>samt</a:t>
            </a:r>
            <a:r>
              <a:rPr lang="fi-FI" sz="2000" b="0" dirty="0"/>
              <a:t> </a:t>
            </a:r>
            <a:r>
              <a:rPr lang="fi-FI" sz="2000" b="0" dirty="0" err="1"/>
              <a:t>arrangörer</a:t>
            </a:r>
            <a:r>
              <a:rPr lang="fi-FI" sz="2000" b="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Verksamheten</a:t>
            </a:r>
            <a:r>
              <a:rPr lang="fi-FI" sz="2000" b="0" dirty="0"/>
              <a:t> </a:t>
            </a:r>
            <a:r>
              <a:rPr lang="fi-FI" sz="2000" b="0" dirty="0" err="1"/>
              <a:t>som</a:t>
            </a:r>
            <a:r>
              <a:rPr lang="fi-FI" sz="2000" b="0" dirty="0"/>
              <a:t> </a:t>
            </a:r>
            <a:r>
              <a:rPr lang="fi-FI" sz="2000" b="0" dirty="0" err="1"/>
              <a:t>botten</a:t>
            </a:r>
            <a:r>
              <a:rPr lang="fi-FI" sz="2000" b="0" dirty="0"/>
              <a:t> av </a:t>
            </a:r>
            <a:r>
              <a:rPr lang="fi-FI" sz="2000" b="0" dirty="0" err="1"/>
              <a:t>den</a:t>
            </a:r>
            <a:r>
              <a:rPr lang="fi-FI" sz="2000" b="0" dirty="0"/>
              <a:t> </a:t>
            </a:r>
            <a:r>
              <a:rPr lang="fi-FI" sz="2000" b="0" dirty="0" err="1"/>
              <a:t>framtida</a:t>
            </a:r>
            <a:r>
              <a:rPr lang="fi-FI" sz="2000" b="0" dirty="0"/>
              <a:t> </a:t>
            </a:r>
            <a:r>
              <a:rPr lang="fi-FI" sz="2000" b="0" dirty="0" err="1"/>
              <a:t>utvecklingsplanen</a:t>
            </a:r>
            <a:r>
              <a:rPr lang="fi-FI" sz="2000" b="0" dirty="0"/>
              <a:t>.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 err="1"/>
              <a:t>Årlig</a:t>
            </a:r>
            <a:r>
              <a:rPr lang="fi-FI" sz="2000" b="0" dirty="0"/>
              <a:t> </a:t>
            </a:r>
            <a:r>
              <a:rPr lang="fi-FI" sz="2000" b="0" dirty="0" err="1"/>
              <a:t>uppföljning</a:t>
            </a:r>
            <a:r>
              <a:rPr lang="fi-FI" sz="2000" b="0" dirty="0"/>
              <a:t> i </a:t>
            </a:r>
            <a:r>
              <a:rPr lang="fi-FI" sz="2000" b="0" dirty="0" err="1"/>
              <a:t>samband</a:t>
            </a:r>
            <a:r>
              <a:rPr lang="fi-FI" sz="2000" b="0" dirty="0"/>
              <a:t> </a:t>
            </a:r>
            <a:r>
              <a:rPr lang="fi-FI" sz="2000" b="0" dirty="0" err="1"/>
              <a:t>med</a:t>
            </a:r>
            <a:r>
              <a:rPr lang="fi-FI" sz="2000" b="0" dirty="0"/>
              <a:t> </a:t>
            </a:r>
            <a:r>
              <a:rPr lang="fi-FI" sz="2000" b="0" dirty="0" err="1"/>
              <a:t>motionsjuryn</a:t>
            </a:r>
            <a:r>
              <a:rPr lang="fi-FI" sz="2000" b="0" dirty="0"/>
              <a:t>. </a:t>
            </a:r>
            <a:r>
              <a:rPr lang="fi-FI" sz="2000" b="0" dirty="0" err="1"/>
              <a:t>Vid</a:t>
            </a:r>
            <a:r>
              <a:rPr lang="fi-FI" sz="2000" b="0" dirty="0"/>
              <a:t> </a:t>
            </a:r>
            <a:r>
              <a:rPr lang="fi-FI" sz="2000" b="0" dirty="0" err="1"/>
              <a:t>behov</a:t>
            </a:r>
            <a:r>
              <a:rPr lang="fi-FI" sz="2000" b="0" dirty="0"/>
              <a:t> </a:t>
            </a:r>
            <a:r>
              <a:rPr lang="fi-FI" sz="2000" b="0" dirty="0" err="1"/>
              <a:t>kan</a:t>
            </a:r>
            <a:r>
              <a:rPr lang="fi-FI" sz="2000" b="0" dirty="0"/>
              <a:t> </a:t>
            </a:r>
            <a:r>
              <a:rPr lang="fi-FI" sz="2000" b="0" dirty="0" err="1"/>
              <a:t>även</a:t>
            </a:r>
            <a:r>
              <a:rPr lang="fi-FI" sz="2000" b="0" dirty="0"/>
              <a:t> </a:t>
            </a:r>
            <a:r>
              <a:rPr lang="fi-FI" sz="2000" b="0" dirty="0" err="1"/>
              <a:t>inriktade</a:t>
            </a:r>
            <a:r>
              <a:rPr lang="fi-FI" sz="2000" b="0" dirty="0"/>
              <a:t> </a:t>
            </a:r>
            <a:r>
              <a:rPr lang="fi-FI" sz="2000" b="0" dirty="0" err="1"/>
              <a:t>motionsjuryn</a:t>
            </a:r>
            <a:r>
              <a:rPr lang="fi-FI" sz="2000" b="0" dirty="0"/>
              <a:t> </a:t>
            </a:r>
            <a:r>
              <a:rPr lang="fi-FI" sz="2000" b="0" dirty="0" err="1"/>
              <a:t>ordnas</a:t>
            </a:r>
            <a:r>
              <a:rPr lang="fi-FI" sz="2000" b="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b="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F092AD-CE91-A148-8D05-80EAEE20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6166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A0AEA-1F96-4C53-9EA9-F6C90DA99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9516" y="1133424"/>
            <a:ext cx="8712968" cy="1524983"/>
          </a:xfrm>
        </p:spPr>
        <p:txBody>
          <a:bodyPr/>
          <a:lstStyle/>
          <a:p>
            <a:pPr algn="ctr"/>
            <a:r>
              <a:rPr lang="en-GB" sz="5400" dirty="0"/>
              <a:t>KRAFT I ÅREN</a:t>
            </a:r>
            <a:br>
              <a:rPr lang="en-GB" sz="5400" dirty="0"/>
            </a:br>
            <a:r>
              <a:rPr lang="en-GB" sz="5400" dirty="0"/>
              <a:t>VOIMAA VANHUUTEEN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DEC2CD-17FF-4311-9F5B-EBC5E6011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5826" y="3051949"/>
            <a:ext cx="6180344" cy="754102"/>
          </a:xfrm>
        </p:spPr>
        <p:txBody>
          <a:bodyPr/>
          <a:lstStyle/>
          <a:p>
            <a:pPr algn="ctr"/>
            <a:r>
              <a:rPr lang="en-GB" dirty="0"/>
              <a:t>PROJEKTLEDARE	/ PROJEKTINVETÄJÄ</a:t>
            </a:r>
          </a:p>
          <a:p>
            <a:pPr algn="ctr"/>
            <a:endParaRPr lang="en-GB" dirty="0"/>
          </a:p>
          <a:p>
            <a:pPr algn="ctr"/>
            <a:r>
              <a:rPr lang="en-GB" i="1" dirty="0"/>
              <a:t>Krista Rimpilä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8449A-19C3-4915-8E91-8D72B57DA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5292-D0E1-BE44-9FD9-9555C8FF4E3E}" type="datetime1">
              <a:rPr lang="fi-FI" smtClean="0"/>
              <a:t>30.6.2022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4D7B4-4C81-4725-A50C-E9D32E36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13</a:t>
            </a:fld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BB1D83C-3A49-4787-BDA8-4FF79B51EF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2884" y="4112070"/>
            <a:ext cx="3726227" cy="1791520"/>
          </a:xfrm>
        </p:spPr>
        <p:txBody>
          <a:bodyPr/>
          <a:lstStyle/>
          <a:p>
            <a:pPr algn="ctr"/>
            <a:r>
              <a:rPr lang="sv-FI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Idrottsinstruktör för specialgrupper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i-FI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Liikunnanohjaaja erityisryhmille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i-FI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019 – 289 2194</a:t>
            </a:r>
          </a:p>
          <a:p>
            <a:pPr algn="ctr"/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i-FI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krista.rimpila@raseborg.fi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i-FI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krista.rimpila@raasepori.fi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347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19386-DACB-4C2E-B71B-A06D77DA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CD1C-1FEC-A649-8FC6-0E2723BC2C5E}" type="datetime1">
              <a:rPr lang="fi-FI" smtClean="0"/>
              <a:t>30.6.2022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63400-4B51-48E9-A4AE-7DEF54744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739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03DA-0C4D-417A-A6D5-356B27934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00" y="1412776"/>
            <a:ext cx="11239750" cy="28083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sv-SE" sz="3600" dirty="0"/>
              <a:t>KRAFT I ÅREN – MOTIONSJURY </a:t>
            </a:r>
            <a:br>
              <a:rPr lang="sv-SE" sz="3600" dirty="0"/>
            </a:br>
            <a:r>
              <a:rPr lang="sv-SE" sz="3600" dirty="0"/>
              <a:t>I EKENÄS 17.8.2022 </a:t>
            </a:r>
            <a:br>
              <a:rPr lang="sv-SE" sz="3600" dirty="0"/>
            </a:br>
            <a:br>
              <a:rPr lang="sv-SE" sz="3600" dirty="0"/>
            </a:br>
            <a:r>
              <a:rPr lang="sv-SE" sz="3600" dirty="0"/>
              <a:t>VOIMAA VANHUUTEEN – LIIKUNTARAATI TAMMISAARESSA </a:t>
            </a:r>
            <a:r>
              <a:rPr lang="fi-FI" sz="3600" dirty="0"/>
              <a:t>17.8.2022</a:t>
            </a:r>
            <a:endParaRPr lang="en-GB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653D9-79FB-4D7B-A440-742A690C8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7572-D69D-6D48-B547-81B8D1AA2DBA}" type="datetime1">
              <a:rPr lang="fi-FI" smtClean="0"/>
              <a:t>30.6.2022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70621-C59F-458F-8347-05ABB89B2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Raseborgs </a:t>
            </a:r>
            <a:r>
              <a:rPr lang="fi-FI" dirty="0" err="1"/>
              <a:t>stad</a:t>
            </a:r>
            <a:r>
              <a:rPr lang="fi-FI" dirty="0"/>
              <a:t> | </a:t>
            </a:r>
            <a:r>
              <a:rPr lang="fi-FI" dirty="0" err="1"/>
              <a:t>Namn</a:t>
            </a:r>
            <a:r>
              <a:rPr lang="fi-FI" dirty="0"/>
              <a:t> | </a:t>
            </a:r>
            <a:r>
              <a:rPr lang="fi-FI" dirty="0" err="1"/>
              <a:t>Evenemang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F045A-2929-4F37-AEE4-EE4519F4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434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n paikkamerkki 8">
            <a:extLst>
              <a:ext uri="{FF2B5EF4-FFF2-40B4-BE49-F238E27FC236}">
                <a16:creationId xmlns:a16="http://schemas.microsoft.com/office/drawing/2014/main" id="{B5F9A281-43C7-D047-8C95-193CADB905D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" b="16"/>
          <a:stretch>
            <a:fillRect/>
          </a:stretch>
        </p:blipFill>
        <p:spPr>
          <a:xfrm>
            <a:off x="6820562" y="0"/>
            <a:ext cx="5055621" cy="6858000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3D406-8CEC-44EB-AFA3-85A33031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09F-5519-4C43-A1E8-C6C37934F9E6}" type="datetime1">
              <a:rPr lang="fi-FI" smtClean="0"/>
              <a:t>30.6.2022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847FF-B562-4E1A-B24D-A048C50E3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3</a:t>
            </a:fld>
            <a:endParaRPr lang="fi-FI"/>
          </a:p>
        </p:txBody>
      </p:sp>
      <p:sp>
        <p:nvSpPr>
          <p:cNvPr id="18" name="Sisällön paikkamerkki 5">
            <a:extLst>
              <a:ext uri="{FF2B5EF4-FFF2-40B4-BE49-F238E27FC236}">
                <a16:creationId xmlns:a16="http://schemas.microsoft.com/office/drawing/2014/main" id="{D572652C-6025-5D5D-A361-B981FCEA2E54}"/>
              </a:ext>
            </a:extLst>
          </p:cNvPr>
          <p:cNvSpPr txBox="1">
            <a:spLocks/>
          </p:cNvSpPr>
          <p:nvPr/>
        </p:nvSpPr>
        <p:spPr>
          <a:xfrm>
            <a:off x="492284" y="1484784"/>
            <a:ext cx="6167437" cy="1402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000" indent="-180000" algn="l" defTabSz="914400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8000" indent="-2520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2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180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8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64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80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i-FI" dirty="0"/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A6FCE4A6-CA0B-BB96-4995-E61030883F94}"/>
              </a:ext>
            </a:extLst>
          </p:cNvPr>
          <p:cNvSpPr/>
          <p:nvPr/>
        </p:nvSpPr>
        <p:spPr>
          <a:xfrm>
            <a:off x="562395" y="3970387"/>
            <a:ext cx="2746557" cy="1690861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/>
              <a:t>Toiminta organisoidaan julkisen sektorin ja järjestöjen poikkisektorisella yhteistyöllä. 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BE4DAB59-BD85-1F3F-EE2A-4F42516DE49C}"/>
              </a:ext>
            </a:extLst>
          </p:cNvPr>
          <p:cNvSpPr/>
          <p:nvPr/>
        </p:nvSpPr>
        <p:spPr>
          <a:xfrm>
            <a:off x="3511081" y="1887402"/>
            <a:ext cx="2746557" cy="16982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/>
              <a:t>Järjestämällä ikäihmisille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sz="1400" dirty="0"/>
              <a:t>Voima- ja tasapainoharjoittelua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sz="1400" dirty="0"/>
              <a:t>Liikuntaneuvontaa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sz="1400" dirty="0"/>
              <a:t>Ulkoilua </a:t>
            </a:r>
          </a:p>
          <a:p>
            <a:pPr algn="ctr"/>
            <a:endParaRPr lang="fi-FI" sz="1400" b="1" dirty="0"/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EC1EE70A-9062-B353-B195-84BA0B58D6FD}"/>
              </a:ext>
            </a:extLst>
          </p:cNvPr>
          <p:cNvSpPr/>
          <p:nvPr/>
        </p:nvSpPr>
        <p:spPr>
          <a:xfrm>
            <a:off x="544529" y="1894811"/>
            <a:ext cx="2764423" cy="16908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/>
              <a:t>Tavoitteena edistää kotona asuvien,</a:t>
            </a:r>
          </a:p>
          <a:p>
            <a:pPr algn="ctr"/>
            <a:r>
              <a:rPr lang="fi-FI" sz="1400" b="1" dirty="0"/>
              <a:t>toimintakyvyltään heikentyneiden ikäihmisten</a:t>
            </a:r>
          </a:p>
          <a:p>
            <a:pPr algn="ctr"/>
            <a:r>
              <a:rPr lang="fi-FI" sz="1400" b="1" dirty="0"/>
              <a:t>(75+) itsenäistä selviytymistä</a:t>
            </a:r>
          </a:p>
          <a:p>
            <a:pPr algn="ctr"/>
            <a:r>
              <a:rPr lang="fi-FI" sz="1400" b="1" dirty="0"/>
              <a:t>kotona.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EEAAC2B3-6424-B948-A290-9BD7EDA10F71}"/>
              </a:ext>
            </a:extLst>
          </p:cNvPr>
          <p:cNvSpPr/>
          <p:nvPr/>
        </p:nvSpPr>
        <p:spPr>
          <a:xfrm>
            <a:off x="3511081" y="3970387"/>
            <a:ext cx="2746557" cy="16908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b="1" dirty="0"/>
              <a:t>Ikäihmisten liikuntaraati on ikäihmisten oma kanava osallistua ja vaikuttaa terveysliikunnan suunnitteluun ja kehittämiseen omalla alueella.</a:t>
            </a:r>
            <a:r>
              <a:rPr lang="fi-FI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99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BA1F9-2D96-4AC0-9ADC-DF060CDBF25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065" y="4012907"/>
            <a:ext cx="3403811" cy="2095070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Kuvan paikkamerkki 8">
            <a:extLst>
              <a:ext uri="{FF2B5EF4-FFF2-40B4-BE49-F238E27FC236}">
                <a16:creationId xmlns:a16="http://schemas.microsoft.com/office/drawing/2014/main" id="{B5F9A281-43C7-D047-8C95-193CADB905D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" b="16"/>
          <a:stretch>
            <a:fillRect/>
          </a:stretch>
        </p:blipFill>
        <p:spPr>
          <a:xfrm>
            <a:off x="6820562" y="0"/>
            <a:ext cx="5055621" cy="6858000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3D406-8CEC-44EB-AFA3-85A33031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09F-5519-4C43-A1E8-C6C37934F9E6}" type="datetime1">
              <a:rPr lang="fi-FI" smtClean="0"/>
              <a:t>30.6.2022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847FF-B562-4E1A-B24D-A048C50E3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4</a:t>
            </a:fld>
            <a:endParaRPr lang="fi-FI"/>
          </a:p>
        </p:txBody>
      </p:sp>
      <p:sp>
        <p:nvSpPr>
          <p:cNvPr id="18" name="Sisällön paikkamerkki 5">
            <a:extLst>
              <a:ext uri="{FF2B5EF4-FFF2-40B4-BE49-F238E27FC236}">
                <a16:creationId xmlns:a16="http://schemas.microsoft.com/office/drawing/2014/main" id="{D572652C-6025-5D5D-A361-B981FCEA2E54}"/>
              </a:ext>
            </a:extLst>
          </p:cNvPr>
          <p:cNvSpPr txBox="1">
            <a:spLocks/>
          </p:cNvSpPr>
          <p:nvPr/>
        </p:nvSpPr>
        <p:spPr>
          <a:xfrm>
            <a:off x="492284" y="1484784"/>
            <a:ext cx="6167437" cy="1402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000" indent="-180000" algn="l" defTabSz="914400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8000" indent="-2520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2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180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8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64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80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i-FI" dirty="0"/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A6FCE4A6-CA0B-BB96-4995-E61030883F94}"/>
              </a:ext>
            </a:extLst>
          </p:cNvPr>
          <p:cNvSpPr/>
          <p:nvPr/>
        </p:nvSpPr>
        <p:spPr>
          <a:xfrm>
            <a:off x="562395" y="3970387"/>
            <a:ext cx="2746557" cy="1690861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400" b="1" dirty="0"/>
              <a:t>Verksamheten organiseras genom </a:t>
            </a:r>
            <a:r>
              <a:rPr lang="sv-FI" sz="1400" b="1" dirty="0" err="1"/>
              <a:t>tvärsektorellt</a:t>
            </a:r>
            <a:r>
              <a:rPr lang="sv-FI" sz="1400" b="1" dirty="0"/>
              <a:t> arbete mellan kommunen och föreningarna.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BE4DAB59-BD85-1F3F-EE2A-4F42516DE49C}"/>
              </a:ext>
            </a:extLst>
          </p:cNvPr>
          <p:cNvSpPr/>
          <p:nvPr/>
        </p:nvSpPr>
        <p:spPr>
          <a:xfrm>
            <a:off x="3511081" y="1887402"/>
            <a:ext cx="2746557" cy="16982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400" b="1">
                <a:solidFill>
                  <a:prstClr val="white"/>
                </a:solidFill>
              </a:rPr>
              <a:t>Målet är att öka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sz="1400">
                <a:solidFill>
                  <a:prstClr val="white"/>
                </a:solidFill>
              </a:rPr>
              <a:t>Styrke- och balansträning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sz="1400">
                <a:solidFill>
                  <a:prstClr val="white"/>
                </a:solidFill>
              </a:rPr>
              <a:t>Motionsrådgivning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sz="1400">
                <a:solidFill>
                  <a:prstClr val="white"/>
                </a:solidFill>
              </a:rPr>
              <a:t>Utomhusmotion</a:t>
            </a:r>
            <a:endParaRPr lang="fi-FI" sz="1400" dirty="0">
              <a:solidFill>
                <a:prstClr val="white"/>
              </a:solidFill>
            </a:endParaRP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EC1EE70A-9062-B353-B195-84BA0B58D6FD}"/>
              </a:ext>
            </a:extLst>
          </p:cNvPr>
          <p:cNvSpPr/>
          <p:nvPr/>
        </p:nvSpPr>
        <p:spPr>
          <a:xfrm>
            <a:off x="544529" y="1894811"/>
            <a:ext cx="2764423" cy="16908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400" b="1" dirty="0"/>
              <a:t>Målgruppen är de äldre (75+) som bor hemma och har nedsatt funktionsförmåga.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EEAAC2B3-6424-B948-A290-9BD7EDA10F71}"/>
              </a:ext>
            </a:extLst>
          </p:cNvPr>
          <p:cNvSpPr/>
          <p:nvPr/>
        </p:nvSpPr>
        <p:spPr>
          <a:xfrm>
            <a:off x="3511081" y="3970387"/>
            <a:ext cx="2746557" cy="16908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b="1" dirty="0"/>
              <a:t>Motionsjury för de äldre är deras egen kanal att delta och påverka planering och utveckling av motionsförutsättningar på sitt närområde. </a:t>
            </a:r>
          </a:p>
        </p:txBody>
      </p:sp>
    </p:spTree>
    <p:extLst>
      <p:ext uri="{BB962C8B-B14F-4D97-AF65-F5344CB8AC3E}">
        <p14:creationId xmlns:p14="http://schemas.microsoft.com/office/powerpoint/2010/main" val="291736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EFE68-FE12-C849-AA71-B4D1243B9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5720" y="332656"/>
            <a:ext cx="6192688" cy="1116963"/>
          </a:xfrm>
        </p:spPr>
        <p:txBody>
          <a:bodyPr/>
          <a:lstStyle/>
          <a:p>
            <a:r>
              <a:rPr lang="fi-FI" sz="4400" dirty="0"/>
              <a:t>LIIKUNTARAATI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3D8BA8-B263-E944-858E-C491001B7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00" y="1593635"/>
            <a:ext cx="10812576" cy="42532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/>
              <a:t>Yhdenvertaisuuden lisääminen ikäihmisten liikkumismahdollisuuksissa – liikunta ei ole tarkoitettu vain liikuntaa harrastaville ja hyväkuntoisille ikäihmisille.</a:t>
            </a:r>
          </a:p>
          <a:p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/>
              <a:t>Kynnyksen alentaminen liikuntaan osallistumiselle – luodaan ikäihmisille mahdollisuuksia harrastaa liikuntaa kunkin omalla tasolla.</a:t>
            </a:r>
          </a:p>
          <a:p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/>
              <a:t>Tavoitteena iäkkäiden parempi osallisuus liikuntatoiminnan suunnitteluun ja kehittämiseen omalla alueellaan.</a:t>
            </a:r>
          </a:p>
          <a:p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/>
              <a:t>Vuoropuhelua päättäjien, toiminnan järjestäjien ja liikuntaan osallistujien kesken.</a:t>
            </a:r>
          </a:p>
          <a:p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>
                <a:solidFill>
                  <a:schemeClr val="bg1"/>
                </a:solidFill>
              </a:rPr>
              <a:t>Iäkkäiden toiveet tulevat esiin, niitä punnitaan ja ratkotaan yhteisen pöydän ääressä.</a:t>
            </a:r>
          </a:p>
          <a:p>
            <a:endParaRPr lang="fi-FI" sz="2400" b="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/>
              <a:t>Tavoitteena luoda liikuntaraadista säännöllisesti toistuva kuulemiskanava.</a:t>
            </a:r>
          </a:p>
          <a:p>
            <a:r>
              <a:rPr lang="fi-FI" sz="2400" b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>
              <a:solidFill>
                <a:schemeClr val="bg1"/>
              </a:solidFill>
            </a:endParaRPr>
          </a:p>
          <a:p>
            <a:endParaRPr lang="fi-FI" b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91F16E6-0244-EA42-BFB8-69713E29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6257-851C-824E-8417-53323D9ED617}" type="datetime1">
              <a:rPr lang="fi-FI" smtClean="0"/>
              <a:t>30.6.2022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F092AD-CE91-A148-8D05-80EAEE20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01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EFE68-FE12-C849-AA71-B4D1243B9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5720" y="332656"/>
            <a:ext cx="6192688" cy="1116963"/>
          </a:xfrm>
        </p:spPr>
        <p:txBody>
          <a:bodyPr/>
          <a:lstStyle/>
          <a:p>
            <a:r>
              <a:rPr lang="fi-FI" sz="4400" dirty="0"/>
              <a:t>MOTIONSJURY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3D8BA8-B263-E944-858E-C491001B7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00" y="1593635"/>
            <a:ext cx="10812576" cy="42532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Ökad</a:t>
            </a:r>
            <a:r>
              <a:rPr lang="fi-FI" sz="2400" b="0" dirty="0"/>
              <a:t> </a:t>
            </a:r>
            <a:r>
              <a:rPr lang="fi-FI" sz="2400" b="0" dirty="0" err="1"/>
              <a:t>jämnlikhet</a:t>
            </a:r>
            <a:r>
              <a:rPr lang="fi-FI" sz="2400" b="0" dirty="0"/>
              <a:t> </a:t>
            </a:r>
            <a:r>
              <a:rPr lang="fi-FI" sz="2400" b="0" dirty="0" err="1"/>
              <a:t>gällande</a:t>
            </a:r>
            <a:r>
              <a:rPr lang="fi-FI" sz="2400" b="0" dirty="0"/>
              <a:t> </a:t>
            </a:r>
            <a:r>
              <a:rPr lang="fi-FI" sz="2400" b="0" dirty="0" err="1"/>
              <a:t>motionsmöjligheter</a:t>
            </a:r>
            <a:r>
              <a:rPr lang="fi-FI" sz="2400" b="0" dirty="0"/>
              <a:t> – </a:t>
            </a:r>
            <a:r>
              <a:rPr lang="fi-FI" sz="2400" b="0" dirty="0" err="1"/>
              <a:t>motionen</a:t>
            </a:r>
            <a:r>
              <a:rPr lang="fi-FI" sz="2400" b="0" dirty="0"/>
              <a:t> </a:t>
            </a:r>
            <a:r>
              <a:rPr lang="fi-FI" sz="2400" b="0" dirty="0" err="1"/>
              <a:t>är</a:t>
            </a:r>
            <a:r>
              <a:rPr lang="fi-FI" sz="2400" b="0" dirty="0"/>
              <a:t> </a:t>
            </a:r>
            <a:r>
              <a:rPr lang="fi-FI" sz="2400" b="0" dirty="0" err="1"/>
              <a:t>inte</a:t>
            </a:r>
            <a:r>
              <a:rPr lang="fi-FI" sz="2400" b="0" dirty="0"/>
              <a:t> </a:t>
            </a:r>
            <a:r>
              <a:rPr lang="fi-FI" sz="2400" b="0" dirty="0" err="1"/>
              <a:t>endast</a:t>
            </a:r>
            <a:r>
              <a:rPr lang="fi-FI" sz="2400" b="0" dirty="0"/>
              <a:t> </a:t>
            </a:r>
            <a:r>
              <a:rPr lang="fi-FI" sz="2400" b="0" dirty="0" err="1"/>
              <a:t>riktad</a:t>
            </a:r>
            <a:r>
              <a:rPr lang="fi-FI" sz="2400" b="0" dirty="0"/>
              <a:t> </a:t>
            </a:r>
            <a:r>
              <a:rPr lang="fi-FI" sz="2400" b="0" dirty="0" err="1"/>
              <a:t>åt</a:t>
            </a:r>
            <a:r>
              <a:rPr lang="fi-FI" sz="2400" b="0" dirty="0"/>
              <a:t> </a:t>
            </a:r>
            <a:r>
              <a:rPr lang="fi-FI" sz="2400" b="0" dirty="0" err="1"/>
              <a:t>redan</a:t>
            </a:r>
            <a:r>
              <a:rPr lang="fi-FI" sz="2400" b="0" dirty="0"/>
              <a:t> </a:t>
            </a:r>
            <a:r>
              <a:rPr lang="fi-FI" sz="2400" b="0" dirty="0" err="1"/>
              <a:t>aktiva</a:t>
            </a:r>
            <a:r>
              <a:rPr lang="fi-FI" sz="2400" b="0" dirty="0"/>
              <a:t> </a:t>
            </a:r>
            <a:r>
              <a:rPr lang="fi-FI" sz="2400" b="0" dirty="0" err="1"/>
              <a:t>äldre</a:t>
            </a:r>
            <a:r>
              <a:rPr lang="fi-FI" sz="2400" b="0" dirty="0"/>
              <a:t> </a:t>
            </a:r>
            <a:r>
              <a:rPr lang="fi-FI" sz="2400" b="0" dirty="0" err="1"/>
              <a:t>personer</a:t>
            </a:r>
            <a:r>
              <a:rPr lang="fi-FI" sz="2400" b="0" dirty="0"/>
              <a:t> </a:t>
            </a:r>
            <a:r>
              <a:rPr lang="fi-FI" sz="2400" b="0" dirty="0" err="1"/>
              <a:t>med</a:t>
            </a:r>
            <a:r>
              <a:rPr lang="fi-FI" sz="2400" b="0" dirty="0"/>
              <a:t> </a:t>
            </a:r>
            <a:r>
              <a:rPr lang="fi-FI" sz="2400" b="0" dirty="0" err="1"/>
              <a:t>god</a:t>
            </a:r>
            <a:r>
              <a:rPr lang="fi-FI" sz="2400" b="0" dirty="0"/>
              <a:t> </a:t>
            </a:r>
            <a:r>
              <a:rPr lang="fi-FI" sz="2400" b="0" dirty="0" err="1"/>
              <a:t>kondition</a:t>
            </a:r>
            <a:r>
              <a:rPr lang="fi-FI" sz="2400" b="0" dirty="0"/>
              <a:t>.</a:t>
            </a:r>
            <a:endParaRPr lang="fi-FI" sz="2600" b="0" dirty="0"/>
          </a:p>
          <a:p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Låg</a:t>
            </a:r>
            <a:r>
              <a:rPr lang="fi-FI" sz="2400" b="0" dirty="0"/>
              <a:t> </a:t>
            </a:r>
            <a:r>
              <a:rPr lang="fi-FI" sz="2400" b="0" dirty="0" err="1"/>
              <a:t>tröskel</a:t>
            </a:r>
            <a:r>
              <a:rPr lang="fi-FI" sz="2400" b="0" dirty="0"/>
              <a:t> </a:t>
            </a:r>
            <a:r>
              <a:rPr lang="fi-FI" sz="2400" b="0" dirty="0" err="1"/>
              <a:t>motion</a:t>
            </a:r>
            <a:r>
              <a:rPr lang="fi-FI" sz="2400" b="0" dirty="0"/>
              <a:t> – </a:t>
            </a:r>
            <a:r>
              <a:rPr lang="fi-FI" sz="2400" b="0" dirty="0" err="1"/>
              <a:t>skapar</a:t>
            </a:r>
            <a:r>
              <a:rPr lang="fi-FI" sz="2400" b="0" dirty="0"/>
              <a:t> </a:t>
            </a:r>
            <a:r>
              <a:rPr lang="fi-FI" sz="2400" b="0" dirty="0" err="1"/>
              <a:t>möjlighet</a:t>
            </a:r>
            <a:r>
              <a:rPr lang="fi-FI" sz="2400" b="0" dirty="0"/>
              <a:t> för de </a:t>
            </a:r>
            <a:r>
              <a:rPr lang="fi-FI" sz="2400" b="0" dirty="0" err="1"/>
              <a:t>äldre</a:t>
            </a:r>
            <a:r>
              <a:rPr lang="fi-FI" sz="2400" b="0" dirty="0"/>
              <a:t> </a:t>
            </a:r>
            <a:r>
              <a:rPr lang="fi-FI" sz="2400" b="0" dirty="0" err="1"/>
              <a:t>att</a:t>
            </a:r>
            <a:r>
              <a:rPr lang="fi-FI" sz="2400" b="0" dirty="0"/>
              <a:t> delta i </a:t>
            </a:r>
            <a:r>
              <a:rPr lang="fi-FI" sz="2400" b="0" dirty="0" err="1"/>
              <a:t>motion</a:t>
            </a:r>
            <a:r>
              <a:rPr lang="fi-FI" sz="2400" b="0" dirty="0"/>
              <a:t> </a:t>
            </a:r>
            <a:r>
              <a:rPr lang="fi-FI" sz="2400" b="0" dirty="0" err="1"/>
              <a:t>på</a:t>
            </a:r>
            <a:r>
              <a:rPr lang="fi-FI" sz="2400" b="0" dirty="0"/>
              <a:t> en </a:t>
            </a:r>
            <a:r>
              <a:rPr lang="fi-FI" sz="2400" b="0" dirty="0" err="1"/>
              <a:t>nivå</a:t>
            </a:r>
            <a:r>
              <a:rPr lang="fi-FI" sz="2400" b="0" dirty="0"/>
              <a:t> </a:t>
            </a:r>
            <a:r>
              <a:rPr lang="fi-FI" sz="2400" b="0" dirty="0" err="1"/>
              <a:t>som</a:t>
            </a:r>
            <a:r>
              <a:rPr lang="fi-FI" sz="2400" b="0" dirty="0"/>
              <a:t> </a:t>
            </a:r>
            <a:r>
              <a:rPr lang="fi-FI" sz="2400" b="0" dirty="0" err="1"/>
              <a:t>passar</a:t>
            </a:r>
            <a:r>
              <a:rPr lang="fi-FI" sz="2400" b="0" dirty="0"/>
              <a:t> </a:t>
            </a:r>
            <a:r>
              <a:rPr lang="fi-FI" sz="2400" b="0" dirty="0" err="1"/>
              <a:t>var</a:t>
            </a:r>
            <a:r>
              <a:rPr lang="fi-FI" sz="2400" b="0" dirty="0"/>
              <a:t> </a:t>
            </a:r>
            <a:r>
              <a:rPr lang="fi-FI" sz="2400" b="0" dirty="0" err="1"/>
              <a:t>och</a:t>
            </a:r>
            <a:r>
              <a:rPr lang="fi-FI" sz="2400" b="0" dirty="0"/>
              <a:t> en. </a:t>
            </a:r>
          </a:p>
          <a:p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Målsättningen</a:t>
            </a:r>
            <a:r>
              <a:rPr lang="fi-FI" sz="2400" b="0" dirty="0"/>
              <a:t> </a:t>
            </a:r>
            <a:r>
              <a:rPr lang="fi-FI" sz="2400" b="0" dirty="0" err="1"/>
              <a:t>är</a:t>
            </a:r>
            <a:r>
              <a:rPr lang="fi-FI" sz="2400" b="0" dirty="0"/>
              <a:t> </a:t>
            </a:r>
            <a:r>
              <a:rPr lang="fi-FI" sz="2400" b="0" dirty="0" err="1"/>
              <a:t>att</a:t>
            </a:r>
            <a:r>
              <a:rPr lang="fi-FI" sz="2400" b="0" dirty="0"/>
              <a:t> </a:t>
            </a:r>
            <a:r>
              <a:rPr lang="fi-FI" sz="2400" b="0" dirty="0" err="1"/>
              <a:t>aktivera</a:t>
            </a:r>
            <a:r>
              <a:rPr lang="fi-FI" sz="2400" b="0" dirty="0"/>
              <a:t> de </a:t>
            </a:r>
            <a:r>
              <a:rPr lang="fi-FI" sz="2400" b="0" dirty="0" err="1"/>
              <a:t>äldre</a:t>
            </a:r>
            <a:r>
              <a:rPr lang="fi-FI" sz="2400" b="0" dirty="0"/>
              <a:t> i </a:t>
            </a:r>
            <a:r>
              <a:rPr lang="fi-FI" sz="2400" b="0" dirty="0" err="1"/>
              <a:t>planering</a:t>
            </a:r>
            <a:r>
              <a:rPr lang="fi-FI" sz="2400" b="0" dirty="0"/>
              <a:t> </a:t>
            </a:r>
            <a:r>
              <a:rPr lang="fi-FI" sz="2400" b="0" dirty="0" err="1"/>
              <a:t>samt</a:t>
            </a:r>
            <a:r>
              <a:rPr lang="fi-FI" sz="2400" b="0" dirty="0"/>
              <a:t> </a:t>
            </a:r>
            <a:r>
              <a:rPr lang="fi-FI" sz="2400" b="0" dirty="0" err="1"/>
              <a:t>utveckling</a:t>
            </a:r>
            <a:r>
              <a:rPr lang="fi-FI" sz="2400" b="0" dirty="0"/>
              <a:t> av </a:t>
            </a:r>
            <a:r>
              <a:rPr lang="fi-FI" sz="2400" b="0" dirty="0" err="1"/>
              <a:t>motionsmöjligheterna</a:t>
            </a:r>
            <a:r>
              <a:rPr lang="fi-FI" sz="2400" b="0" dirty="0"/>
              <a:t> </a:t>
            </a:r>
            <a:r>
              <a:rPr lang="fi-FI" sz="2400" b="0" dirty="0" err="1"/>
              <a:t>inom</a:t>
            </a:r>
            <a:r>
              <a:rPr lang="fi-FI" sz="2400" b="0" dirty="0"/>
              <a:t> </a:t>
            </a:r>
            <a:r>
              <a:rPr lang="fi-FI" sz="2400" b="0" dirty="0" err="1"/>
              <a:t>egen</a:t>
            </a:r>
            <a:r>
              <a:rPr lang="fi-FI" sz="2400" b="0" dirty="0"/>
              <a:t> </a:t>
            </a:r>
            <a:r>
              <a:rPr lang="fi-FI" sz="2400" b="0" dirty="0" err="1"/>
              <a:t>hemkommun</a:t>
            </a:r>
            <a:r>
              <a:rPr lang="fi-FI" sz="2400" b="0" dirty="0"/>
              <a:t>. </a:t>
            </a:r>
          </a:p>
          <a:p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Kommunikation</a:t>
            </a:r>
            <a:r>
              <a:rPr lang="fi-FI" sz="2400" b="0" dirty="0"/>
              <a:t> </a:t>
            </a:r>
            <a:r>
              <a:rPr lang="fi-FI" sz="2400" b="0" dirty="0" err="1"/>
              <a:t>mellan</a:t>
            </a:r>
            <a:r>
              <a:rPr lang="fi-FI" sz="2400" b="0" dirty="0"/>
              <a:t> </a:t>
            </a:r>
            <a:r>
              <a:rPr lang="fi-FI" sz="2400" b="0" dirty="0" err="1"/>
              <a:t>beslutsfattare</a:t>
            </a:r>
            <a:r>
              <a:rPr lang="fi-FI" sz="2400" b="0" dirty="0"/>
              <a:t>, </a:t>
            </a:r>
            <a:r>
              <a:rPr lang="fi-FI" sz="2400" b="0" dirty="0" err="1"/>
              <a:t>arrangörer</a:t>
            </a:r>
            <a:r>
              <a:rPr lang="fi-FI" sz="2400" b="0" dirty="0"/>
              <a:t> </a:t>
            </a:r>
            <a:r>
              <a:rPr lang="fi-FI" sz="2400" b="0" dirty="0" err="1"/>
              <a:t>samt</a:t>
            </a:r>
            <a:r>
              <a:rPr lang="fi-FI" sz="2400" b="0" dirty="0"/>
              <a:t> </a:t>
            </a:r>
            <a:r>
              <a:rPr lang="fi-FI" sz="2400" b="0" dirty="0" err="1"/>
              <a:t>deltagare</a:t>
            </a:r>
            <a:r>
              <a:rPr lang="fi-FI" sz="2400" b="0" dirty="0"/>
              <a:t> av </a:t>
            </a:r>
            <a:r>
              <a:rPr lang="fi-FI" sz="2400" b="0" dirty="0" err="1"/>
              <a:t>verksamheten</a:t>
            </a:r>
            <a:r>
              <a:rPr lang="fi-FI" sz="2400" b="0" dirty="0"/>
              <a:t>. </a:t>
            </a:r>
          </a:p>
          <a:p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>
                <a:solidFill>
                  <a:schemeClr val="bg1"/>
                </a:solidFill>
              </a:rPr>
              <a:t>Lyfta</a:t>
            </a:r>
            <a:r>
              <a:rPr lang="fi-FI" sz="2400" b="0" dirty="0">
                <a:solidFill>
                  <a:schemeClr val="bg1"/>
                </a:solidFill>
              </a:rPr>
              <a:t> </a:t>
            </a:r>
            <a:r>
              <a:rPr lang="fi-FI" sz="2400" b="0" dirty="0" err="1">
                <a:solidFill>
                  <a:schemeClr val="bg1"/>
                </a:solidFill>
              </a:rPr>
              <a:t>fram</a:t>
            </a:r>
            <a:r>
              <a:rPr lang="fi-FI" sz="2400" b="0" dirty="0">
                <a:solidFill>
                  <a:schemeClr val="bg1"/>
                </a:solidFill>
              </a:rPr>
              <a:t> de </a:t>
            </a:r>
            <a:r>
              <a:rPr lang="fi-FI" sz="2400" b="0" dirty="0" err="1">
                <a:solidFill>
                  <a:schemeClr val="bg1"/>
                </a:solidFill>
              </a:rPr>
              <a:t>äldres</a:t>
            </a:r>
            <a:r>
              <a:rPr lang="fi-FI" sz="2400" b="0" dirty="0">
                <a:solidFill>
                  <a:schemeClr val="bg1"/>
                </a:solidFill>
              </a:rPr>
              <a:t> </a:t>
            </a:r>
            <a:r>
              <a:rPr lang="fi-FI" sz="2400" b="0" dirty="0" err="1">
                <a:solidFill>
                  <a:schemeClr val="bg1"/>
                </a:solidFill>
              </a:rPr>
              <a:t>önskemål</a:t>
            </a:r>
            <a:r>
              <a:rPr lang="fi-FI" sz="2400" b="0" dirty="0">
                <a:solidFill>
                  <a:schemeClr val="bg1"/>
                </a:solidFill>
              </a:rPr>
              <a:t>, </a:t>
            </a:r>
            <a:r>
              <a:rPr lang="fi-FI" sz="2400" b="0" dirty="0" err="1"/>
              <a:t>överväga</a:t>
            </a:r>
            <a:r>
              <a:rPr lang="fi-FI" sz="2400" b="0" dirty="0"/>
              <a:t> </a:t>
            </a:r>
            <a:r>
              <a:rPr lang="fi-FI" sz="2400" b="0" dirty="0" err="1"/>
              <a:t>samt</a:t>
            </a:r>
            <a:r>
              <a:rPr lang="fi-FI" sz="2400" b="0" dirty="0"/>
              <a:t> </a:t>
            </a:r>
            <a:r>
              <a:rPr lang="fi-FI" sz="2400" b="0" dirty="0" err="1"/>
              <a:t>diskutera</a:t>
            </a:r>
            <a:r>
              <a:rPr lang="fi-FI" sz="2400" b="0" dirty="0"/>
              <a:t> </a:t>
            </a:r>
            <a:r>
              <a:rPr lang="fi-FI" sz="2400" b="0" dirty="0" err="1"/>
              <a:t>dem</a:t>
            </a:r>
            <a:r>
              <a:rPr lang="fi-FI" sz="2400" b="0" dirty="0"/>
              <a:t> </a:t>
            </a:r>
            <a:r>
              <a:rPr lang="fi-FI" sz="2400" b="0" dirty="0" err="1"/>
              <a:t>kring</a:t>
            </a:r>
            <a:r>
              <a:rPr lang="fi-FI" sz="2400" b="0" dirty="0"/>
              <a:t> </a:t>
            </a:r>
            <a:r>
              <a:rPr lang="fi-FI" sz="2400" b="0" dirty="0" err="1"/>
              <a:t>samma</a:t>
            </a:r>
            <a:r>
              <a:rPr lang="fi-FI" sz="2400" b="0" dirty="0"/>
              <a:t> </a:t>
            </a:r>
            <a:r>
              <a:rPr lang="fi-FI" sz="2400" b="0" dirty="0" err="1"/>
              <a:t>bord</a:t>
            </a:r>
            <a:endParaRPr lang="fi-FI" sz="2400" b="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Målsättningen</a:t>
            </a:r>
            <a:r>
              <a:rPr lang="fi-FI" sz="2400" b="0" dirty="0"/>
              <a:t> </a:t>
            </a:r>
            <a:r>
              <a:rPr lang="fi-FI" sz="2400" b="0" dirty="0" err="1"/>
              <a:t>är</a:t>
            </a:r>
            <a:r>
              <a:rPr lang="fi-FI" sz="2400" b="0" dirty="0"/>
              <a:t> </a:t>
            </a:r>
            <a:r>
              <a:rPr lang="fi-FI" sz="2400" b="0" dirty="0" err="1"/>
              <a:t>att</a:t>
            </a:r>
            <a:r>
              <a:rPr lang="fi-FI" sz="2400" b="0" dirty="0"/>
              <a:t> </a:t>
            </a:r>
            <a:r>
              <a:rPr lang="fi-FI" sz="2400" b="0" dirty="0" err="1"/>
              <a:t>ordna</a:t>
            </a:r>
            <a:r>
              <a:rPr lang="fi-FI" sz="2400" b="0" dirty="0"/>
              <a:t> </a:t>
            </a:r>
            <a:r>
              <a:rPr lang="fi-FI" sz="2400" b="0" dirty="0" err="1"/>
              <a:t>motionsjuryn</a:t>
            </a:r>
            <a:r>
              <a:rPr lang="fi-FI" sz="2400" b="0" dirty="0"/>
              <a:t> </a:t>
            </a:r>
            <a:r>
              <a:rPr lang="fi-FI" sz="2400" b="0" dirty="0" err="1"/>
              <a:t>regelbundet</a:t>
            </a:r>
            <a:r>
              <a:rPr lang="fi-FI" sz="2400" b="0" dirty="0"/>
              <a:t> </a:t>
            </a:r>
            <a:r>
              <a:rPr lang="fi-FI" sz="2400" b="0" dirty="0" err="1"/>
              <a:t>som</a:t>
            </a:r>
            <a:r>
              <a:rPr lang="fi-FI" sz="2400" b="0" dirty="0"/>
              <a:t> ett </a:t>
            </a:r>
            <a:r>
              <a:rPr lang="fi-FI" sz="2400" b="0" dirty="0" err="1"/>
              <a:t>hörande</a:t>
            </a:r>
            <a:r>
              <a:rPr lang="fi-FI" sz="2400" b="0" dirty="0"/>
              <a:t> </a:t>
            </a:r>
            <a:r>
              <a:rPr lang="fi-FI" sz="2400" b="0" dirty="0" err="1"/>
              <a:t>tillfälle</a:t>
            </a:r>
            <a:r>
              <a:rPr lang="fi-FI" sz="2400" b="0" dirty="0"/>
              <a:t>. </a:t>
            </a:r>
          </a:p>
          <a:p>
            <a:r>
              <a:rPr lang="fi-FI" sz="2400" b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>
              <a:solidFill>
                <a:schemeClr val="bg1"/>
              </a:solidFill>
            </a:endParaRPr>
          </a:p>
          <a:p>
            <a:endParaRPr lang="fi-FI" b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91F16E6-0244-EA42-BFB8-69713E29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6257-851C-824E-8417-53323D9ED617}" type="datetime1">
              <a:rPr lang="fi-FI" smtClean="0"/>
              <a:t>30.6.2022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F092AD-CE91-A148-8D05-80EAEE20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997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EFE68-FE12-C849-AA71-B4D1243B9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1544" y="517760"/>
            <a:ext cx="8636085" cy="15121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4400" dirty="0"/>
              <a:t>LIIKUNTARAADIN TOTEUTUS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3D8BA8-B263-E944-858E-C491001B7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314" y="1844824"/>
            <a:ext cx="11239750" cy="38931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i-FI" sz="2400" b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>
                <a:solidFill>
                  <a:schemeClr val="bg1"/>
                </a:solidFill>
              </a:rPr>
              <a:t>Ikä</a:t>
            </a:r>
            <a:r>
              <a:rPr lang="fi-FI" sz="2400" b="0" dirty="0"/>
              <a:t>ihmiset edustettuina Raaseporin eri alueilta: Tammisaari, Pohja, Karjaa, </a:t>
            </a:r>
            <a:r>
              <a:rPr lang="fi-FI" sz="2400" b="0" dirty="0" err="1"/>
              <a:t>Tenala</a:t>
            </a:r>
            <a:r>
              <a:rPr lang="fi-FI" sz="2400" b="0" dirty="0"/>
              <a:t>.</a:t>
            </a:r>
          </a:p>
          <a:p>
            <a:endParaRPr lang="fi-FI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/>
              <a:t>Tavoitteena mahdollisimman kattava edustus liikunta-aktiivisuuden näkökulmasta.</a:t>
            </a:r>
          </a:p>
          <a:p>
            <a:endParaRPr lang="fi-FI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/>
              <a:t>Ikäihmisiä</a:t>
            </a:r>
            <a:r>
              <a:rPr lang="fi-FI" sz="2400" b="0" dirty="0">
                <a:solidFill>
                  <a:schemeClr val="bg1"/>
                </a:solidFill>
              </a:rPr>
              <a:t> raadeissa on tyypillisesti ollut keskimäärin 10 (suositus 8-12).</a:t>
            </a:r>
          </a:p>
          <a:p>
            <a:endParaRPr lang="fi-FI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/>
              <a:t>Ikäihmisiä tähän ensimmäiseen liikuntaraatiin rekrytoidaan ensisijaisesti eläkejärjestöjen kautta. Kaikki halukkaat ovat kuitenkin tervetulleita osallistumaan! </a:t>
            </a:r>
            <a:endParaRPr lang="fi-FI" sz="2400" b="0" dirty="0">
              <a:solidFill>
                <a:schemeClr val="bg1"/>
              </a:solidFill>
            </a:endParaRPr>
          </a:p>
          <a:p>
            <a:endParaRPr lang="fi-FI" sz="2400" b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/>
              <a:t>Ikäihmisten lisäksi päättäjiä kaupungin eri toimialoilta, luottamushenkilöitä sekä toimintaa järjestävien sidosryhmien edustajia. Myös lehdistö on tervetullut!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/>
              <a:t>Liikuntaraati toteutetaan kaksikielisenä. Kesto noin 3 tuntia.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b="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F092AD-CE91-A148-8D05-80EAEE20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003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EFE68-FE12-C849-AA71-B4D1243B9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4838" y="363896"/>
            <a:ext cx="9001000" cy="15121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4400" dirty="0"/>
              <a:t>UTFÖRANDE AV MOTIONSJURY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3D8BA8-B263-E944-858E-C491001B7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314" y="1844824"/>
            <a:ext cx="11239750" cy="38931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 err="1"/>
              <a:t>Äldre</a:t>
            </a:r>
            <a:r>
              <a:rPr lang="fi-FI" sz="2400" b="0" dirty="0"/>
              <a:t> </a:t>
            </a:r>
            <a:r>
              <a:rPr lang="fi-FI" sz="2400" b="0" dirty="0" err="1"/>
              <a:t>personer</a:t>
            </a:r>
            <a:r>
              <a:rPr lang="fi-FI" sz="2400" b="0" dirty="0"/>
              <a:t> </a:t>
            </a:r>
            <a:r>
              <a:rPr lang="fi-FI" sz="2400" b="0" dirty="0" err="1"/>
              <a:t>representerade</a:t>
            </a:r>
            <a:r>
              <a:rPr lang="fi-FI" sz="2400" b="0" dirty="0"/>
              <a:t> </a:t>
            </a:r>
            <a:r>
              <a:rPr lang="fi-FI" sz="2400" b="0" dirty="0" err="1"/>
              <a:t>från</a:t>
            </a:r>
            <a:r>
              <a:rPr lang="fi-FI" sz="2400" b="0" dirty="0"/>
              <a:t> </a:t>
            </a:r>
            <a:r>
              <a:rPr lang="fi-FI" sz="2400" b="0" dirty="0" err="1"/>
              <a:t>olika</a:t>
            </a:r>
            <a:r>
              <a:rPr lang="fi-FI" sz="2400" b="0" dirty="0"/>
              <a:t> </a:t>
            </a:r>
            <a:r>
              <a:rPr lang="fi-FI" sz="2400" b="0" dirty="0" err="1"/>
              <a:t>områden</a:t>
            </a:r>
            <a:r>
              <a:rPr lang="fi-FI" sz="2400" b="0" dirty="0"/>
              <a:t> av </a:t>
            </a:r>
            <a:r>
              <a:rPr lang="fi-FI" sz="2400" b="0" dirty="0" err="1"/>
              <a:t>Raseborg</a:t>
            </a:r>
            <a:r>
              <a:rPr lang="fi-FI" sz="2400" b="0" dirty="0"/>
              <a:t>: Ekenäs, </a:t>
            </a:r>
            <a:r>
              <a:rPr lang="fi-FI" sz="2400" b="0" dirty="0" err="1"/>
              <a:t>Pojo</a:t>
            </a:r>
            <a:r>
              <a:rPr lang="fi-FI" sz="2400" b="0" dirty="0"/>
              <a:t>, </a:t>
            </a:r>
            <a:r>
              <a:rPr lang="fi-FI" sz="2400" b="0" dirty="0" err="1"/>
              <a:t>Karis</a:t>
            </a:r>
            <a:r>
              <a:rPr lang="fi-FI" sz="2400" b="0" dirty="0"/>
              <a:t> </a:t>
            </a:r>
            <a:r>
              <a:rPr lang="fi-FI" sz="2400" b="0" dirty="0" err="1"/>
              <a:t>och</a:t>
            </a:r>
            <a:r>
              <a:rPr lang="fi-FI" sz="2400" b="0" dirty="0"/>
              <a:t> </a:t>
            </a:r>
            <a:r>
              <a:rPr lang="fi-FI" sz="2400" b="0" dirty="0" err="1"/>
              <a:t>Tenala</a:t>
            </a:r>
            <a:r>
              <a:rPr lang="fi-FI" sz="2400" b="0" dirty="0"/>
              <a:t>. </a:t>
            </a:r>
          </a:p>
          <a:p>
            <a:endParaRPr lang="fi-FI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 err="1"/>
              <a:t>Målet</a:t>
            </a:r>
            <a:r>
              <a:rPr lang="fi-FI" sz="2400" b="0" dirty="0"/>
              <a:t> </a:t>
            </a:r>
            <a:r>
              <a:rPr lang="fi-FI" sz="2400" b="0" dirty="0" err="1"/>
              <a:t>är</a:t>
            </a:r>
            <a:r>
              <a:rPr lang="fi-FI" sz="2400" b="0" dirty="0"/>
              <a:t> </a:t>
            </a:r>
            <a:r>
              <a:rPr lang="fi-FI" sz="2400" b="0" dirty="0" err="1"/>
              <a:t>att</a:t>
            </a:r>
            <a:r>
              <a:rPr lang="fi-FI" sz="2400" b="0" dirty="0"/>
              <a:t> </a:t>
            </a:r>
            <a:r>
              <a:rPr lang="fi-FI" sz="2400" b="0" dirty="0" err="1"/>
              <a:t>få</a:t>
            </a:r>
            <a:r>
              <a:rPr lang="fi-FI" sz="2400" b="0" dirty="0"/>
              <a:t> en </a:t>
            </a:r>
            <a:r>
              <a:rPr lang="fi-FI" sz="2400" b="0" dirty="0" err="1"/>
              <a:t>omfattande</a:t>
            </a:r>
            <a:r>
              <a:rPr lang="fi-FI" sz="2400" b="0" dirty="0"/>
              <a:t> </a:t>
            </a:r>
            <a:r>
              <a:rPr lang="fi-FI" sz="2400" b="0" dirty="0" err="1"/>
              <a:t>representation</a:t>
            </a:r>
            <a:r>
              <a:rPr lang="fi-FI" sz="2400" b="0" dirty="0"/>
              <a:t> </a:t>
            </a:r>
            <a:r>
              <a:rPr lang="fi-FI" sz="2400" b="0" dirty="0" err="1"/>
              <a:t>från</a:t>
            </a:r>
            <a:r>
              <a:rPr lang="fi-FI" sz="2400" b="0" dirty="0"/>
              <a:t> </a:t>
            </a:r>
            <a:r>
              <a:rPr lang="fi-FI" sz="2400" b="0" dirty="0" err="1"/>
              <a:t>olika</a:t>
            </a:r>
            <a:r>
              <a:rPr lang="fi-FI" sz="2400" b="0" dirty="0"/>
              <a:t> </a:t>
            </a:r>
            <a:r>
              <a:rPr lang="fi-FI" sz="2400" b="0" dirty="0" err="1"/>
              <a:t>synvinklar</a:t>
            </a:r>
            <a:r>
              <a:rPr lang="fi-FI" sz="2400" b="0" dirty="0"/>
              <a:t> av </a:t>
            </a:r>
            <a:r>
              <a:rPr lang="fi-FI" sz="2400" b="0" dirty="0" err="1"/>
              <a:t>motion</a:t>
            </a:r>
            <a:r>
              <a:rPr lang="fi-FI" sz="2400" b="0" dirty="0"/>
              <a:t>/</a:t>
            </a:r>
            <a:r>
              <a:rPr lang="fi-FI" sz="2400" b="0" dirty="0" err="1"/>
              <a:t>aktivitet</a:t>
            </a:r>
            <a:r>
              <a:rPr lang="fi-FI" sz="2400" b="0" dirty="0"/>
              <a:t>. </a:t>
            </a:r>
          </a:p>
          <a:p>
            <a:endParaRPr lang="fi-FI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 err="1"/>
              <a:t>Vanligtvis</a:t>
            </a:r>
            <a:r>
              <a:rPr lang="fi-FI" sz="2400" b="0" dirty="0"/>
              <a:t> </a:t>
            </a:r>
            <a:r>
              <a:rPr lang="fi-FI" sz="2400" b="0" dirty="0" err="1"/>
              <a:t>har</a:t>
            </a:r>
            <a:r>
              <a:rPr lang="fi-FI" sz="2400" b="0" dirty="0"/>
              <a:t> </a:t>
            </a:r>
            <a:r>
              <a:rPr lang="fi-FI" sz="2400" b="0" dirty="0" err="1"/>
              <a:t>det</a:t>
            </a:r>
            <a:r>
              <a:rPr lang="fi-FI" sz="2400" b="0" dirty="0"/>
              <a:t> </a:t>
            </a:r>
            <a:r>
              <a:rPr lang="fi-FI" sz="2400" b="0" dirty="0" err="1"/>
              <a:t>deltagit</a:t>
            </a:r>
            <a:r>
              <a:rPr lang="fi-FI" sz="2400" b="0" dirty="0"/>
              <a:t> i juryn </a:t>
            </a:r>
            <a:r>
              <a:rPr lang="fi-FI" sz="2400" b="0" dirty="0" err="1"/>
              <a:t>kring</a:t>
            </a:r>
            <a:r>
              <a:rPr lang="fi-FI" sz="2400" b="0" dirty="0"/>
              <a:t> 10 </a:t>
            </a:r>
            <a:r>
              <a:rPr lang="fi-FI" sz="2400" b="0" dirty="0" err="1"/>
              <a:t>äldre</a:t>
            </a:r>
            <a:r>
              <a:rPr lang="fi-FI" sz="2400" b="0" dirty="0"/>
              <a:t> </a:t>
            </a:r>
            <a:r>
              <a:rPr lang="fi-FI" sz="2400" b="0" dirty="0" err="1"/>
              <a:t>personer</a:t>
            </a:r>
            <a:r>
              <a:rPr lang="fi-FI" sz="2400" b="0" dirty="0"/>
              <a:t> (</a:t>
            </a:r>
            <a:r>
              <a:rPr lang="fi-FI" sz="2400" b="0" dirty="0" err="1"/>
              <a:t>rekommendationen</a:t>
            </a:r>
            <a:r>
              <a:rPr lang="fi-FI" sz="2400" b="0" dirty="0"/>
              <a:t> </a:t>
            </a:r>
            <a:r>
              <a:rPr lang="fi-FI" sz="2400" b="0" dirty="0" err="1"/>
              <a:t>är</a:t>
            </a:r>
            <a:r>
              <a:rPr lang="fi-FI" sz="2400" b="0" dirty="0"/>
              <a:t> 8-12 </a:t>
            </a:r>
            <a:r>
              <a:rPr lang="fi-FI" sz="2400" b="0" dirty="0" err="1"/>
              <a:t>personer</a:t>
            </a:r>
            <a:r>
              <a:rPr lang="fi-FI" sz="2400" b="0" dirty="0"/>
              <a:t>)</a:t>
            </a:r>
            <a:endParaRPr lang="fi-FI" sz="2400" b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b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 err="1">
                <a:solidFill>
                  <a:schemeClr val="bg1"/>
                </a:solidFill>
              </a:rPr>
              <a:t>Till</a:t>
            </a:r>
            <a:r>
              <a:rPr lang="fi-FI" sz="2400" b="0" dirty="0">
                <a:solidFill>
                  <a:schemeClr val="bg1"/>
                </a:solidFill>
              </a:rPr>
              <a:t> </a:t>
            </a:r>
            <a:r>
              <a:rPr lang="fi-FI" sz="2400" b="0" dirty="0" err="1">
                <a:solidFill>
                  <a:schemeClr val="bg1"/>
                </a:solidFill>
              </a:rPr>
              <a:t>första</a:t>
            </a:r>
            <a:r>
              <a:rPr lang="fi-FI" sz="2400" b="0" dirty="0">
                <a:solidFill>
                  <a:schemeClr val="bg1"/>
                </a:solidFill>
              </a:rPr>
              <a:t> </a:t>
            </a:r>
            <a:r>
              <a:rPr lang="fi-FI" sz="2400" b="0" dirty="0" err="1"/>
              <a:t>motionsjuryn</a:t>
            </a:r>
            <a:r>
              <a:rPr lang="fi-FI" sz="2400" b="0" dirty="0"/>
              <a:t> </a:t>
            </a:r>
            <a:r>
              <a:rPr lang="fi-FI" sz="2400" b="0" dirty="0" err="1"/>
              <a:t>kommer</a:t>
            </a:r>
            <a:r>
              <a:rPr lang="fi-FI" sz="2400" b="0" dirty="0"/>
              <a:t> </a:t>
            </a:r>
            <a:r>
              <a:rPr lang="fi-FI" sz="2400" b="0" dirty="0" err="1"/>
              <a:t>det</a:t>
            </a:r>
            <a:r>
              <a:rPr lang="fi-FI" sz="2400" b="0" dirty="0"/>
              <a:t> </a:t>
            </a:r>
            <a:r>
              <a:rPr lang="fi-FI" sz="2400" b="0" dirty="0" err="1"/>
              <a:t>att</a:t>
            </a:r>
            <a:r>
              <a:rPr lang="fi-FI" sz="2400" b="0" dirty="0"/>
              <a:t> </a:t>
            </a:r>
            <a:r>
              <a:rPr lang="fi-FI" sz="2400" b="0" dirty="0" err="1"/>
              <a:t>rekryteras</a:t>
            </a:r>
            <a:r>
              <a:rPr lang="fi-FI" sz="2400" b="0" dirty="0"/>
              <a:t> i </a:t>
            </a:r>
            <a:r>
              <a:rPr lang="fi-FI" sz="2400" b="0" dirty="0" err="1"/>
              <a:t>första</a:t>
            </a:r>
            <a:r>
              <a:rPr lang="fi-FI" sz="2400" b="0" dirty="0"/>
              <a:t> </a:t>
            </a:r>
            <a:r>
              <a:rPr lang="fi-FI" sz="2400" b="0" dirty="0" err="1"/>
              <a:t>hand</a:t>
            </a:r>
            <a:r>
              <a:rPr lang="fi-FI" sz="2400" b="0" dirty="0"/>
              <a:t> </a:t>
            </a:r>
            <a:r>
              <a:rPr lang="fi-FI" sz="2400" b="0" dirty="0" err="1"/>
              <a:t>äldre</a:t>
            </a:r>
            <a:r>
              <a:rPr lang="fi-FI" sz="2400" b="0" dirty="0"/>
              <a:t> </a:t>
            </a:r>
            <a:r>
              <a:rPr lang="fi-FI" sz="2400" b="0" dirty="0" err="1"/>
              <a:t>personer</a:t>
            </a:r>
            <a:r>
              <a:rPr lang="fi-FI" sz="2400" b="0" dirty="0"/>
              <a:t> via </a:t>
            </a:r>
            <a:r>
              <a:rPr lang="fi-FI" sz="2400" b="0" dirty="0" err="1"/>
              <a:t>pensionsorganisationer</a:t>
            </a:r>
            <a:r>
              <a:rPr lang="fi-FI" sz="2400" b="0" dirty="0"/>
              <a:t>. Alla </a:t>
            </a:r>
            <a:r>
              <a:rPr lang="fi-FI" sz="2400" b="0" dirty="0" err="1"/>
              <a:t>intresserade</a:t>
            </a:r>
            <a:r>
              <a:rPr lang="fi-FI" sz="2400" b="0" dirty="0"/>
              <a:t> </a:t>
            </a:r>
            <a:r>
              <a:rPr lang="fi-FI" sz="2400" b="0" dirty="0" err="1"/>
              <a:t>är</a:t>
            </a:r>
            <a:r>
              <a:rPr lang="fi-FI" sz="2400" b="0" dirty="0"/>
              <a:t> </a:t>
            </a:r>
            <a:r>
              <a:rPr lang="fi-FI" sz="2400" b="0" dirty="0" err="1"/>
              <a:t>dock</a:t>
            </a:r>
            <a:r>
              <a:rPr lang="fi-FI" sz="2400" b="0" dirty="0"/>
              <a:t> </a:t>
            </a:r>
            <a:r>
              <a:rPr lang="fi-FI" sz="2400" b="0" dirty="0" err="1"/>
              <a:t>välkomna</a:t>
            </a:r>
            <a:r>
              <a:rPr lang="fi-FI" sz="2400" b="0" dirty="0"/>
              <a:t> </a:t>
            </a:r>
            <a:r>
              <a:rPr lang="fi-FI" sz="2400" b="0" dirty="0" err="1"/>
              <a:t>att</a:t>
            </a:r>
            <a:r>
              <a:rPr lang="fi-FI" sz="2400" b="0" dirty="0"/>
              <a:t> delta!</a:t>
            </a:r>
            <a:endParaRPr lang="fi-FI" sz="2400" b="0" dirty="0">
              <a:solidFill>
                <a:schemeClr val="bg1"/>
              </a:solidFill>
            </a:endParaRPr>
          </a:p>
          <a:p>
            <a:endParaRPr lang="fi-FI" sz="2400" b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 err="1"/>
              <a:t>Förutom</a:t>
            </a:r>
            <a:r>
              <a:rPr lang="fi-FI" sz="2400" b="0" dirty="0"/>
              <a:t> de </a:t>
            </a:r>
            <a:r>
              <a:rPr lang="fi-FI" sz="2400" b="0" dirty="0" err="1"/>
              <a:t>äldre</a:t>
            </a:r>
            <a:r>
              <a:rPr lang="fi-FI" sz="2400" b="0" dirty="0"/>
              <a:t> </a:t>
            </a:r>
            <a:r>
              <a:rPr lang="fi-FI" sz="2400" b="0" dirty="0" err="1"/>
              <a:t>kommer</a:t>
            </a:r>
            <a:r>
              <a:rPr lang="fi-FI" sz="2400" b="0" dirty="0"/>
              <a:t> </a:t>
            </a:r>
            <a:r>
              <a:rPr lang="fi-FI" sz="2400" b="0" dirty="0" err="1"/>
              <a:t>det</a:t>
            </a:r>
            <a:r>
              <a:rPr lang="fi-FI" sz="2400" b="0" dirty="0"/>
              <a:t> </a:t>
            </a:r>
            <a:r>
              <a:rPr lang="fi-FI" sz="2400" b="0" dirty="0" err="1"/>
              <a:t>att</a:t>
            </a:r>
            <a:r>
              <a:rPr lang="fi-FI" sz="2400" b="0" dirty="0"/>
              <a:t> delta </a:t>
            </a:r>
            <a:r>
              <a:rPr lang="fi-FI" sz="2400" b="0" dirty="0" err="1"/>
              <a:t>beslutsfattare</a:t>
            </a:r>
            <a:r>
              <a:rPr lang="fi-FI" sz="2400" b="0" dirty="0"/>
              <a:t> </a:t>
            </a:r>
            <a:r>
              <a:rPr lang="fi-FI" sz="2400" b="0" dirty="0" err="1"/>
              <a:t>från</a:t>
            </a:r>
            <a:r>
              <a:rPr lang="fi-FI" sz="2400" b="0" dirty="0"/>
              <a:t> </a:t>
            </a:r>
            <a:r>
              <a:rPr lang="fi-FI" sz="2400" b="0" dirty="0" err="1"/>
              <a:t>stadens</a:t>
            </a:r>
            <a:r>
              <a:rPr lang="fi-FI" sz="2400" b="0" dirty="0"/>
              <a:t> </a:t>
            </a:r>
            <a:r>
              <a:rPr lang="fi-FI" sz="2400" b="0" dirty="0" err="1"/>
              <a:t>olika</a:t>
            </a:r>
            <a:r>
              <a:rPr lang="fi-FI" sz="2400" b="0" dirty="0"/>
              <a:t> </a:t>
            </a:r>
            <a:r>
              <a:rPr lang="fi-FI" sz="2400" b="0" dirty="0" err="1"/>
              <a:t>organisationer</a:t>
            </a:r>
            <a:r>
              <a:rPr lang="fi-FI" sz="2400" b="0" dirty="0"/>
              <a:t>, </a:t>
            </a:r>
            <a:r>
              <a:rPr lang="fi-FI" sz="2400" b="0" dirty="0" err="1"/>
              <a:t>förtroendepersoner</a:t>
            </a:r>
            <a:r>
              <a:rPr lang="fi-FI" sz="2400" b="0" dirty="0"/>
              <a:t> </a:t>
            </a:r>
            <a:r>
              <a:rPr lang="fi-FI" sz="2400" b="0" dirty="0" err="1"/>
              <a:t>samt</a:t>
            </a:r>
            <a:r>
              <a:rPr lang="fi-FI" sz="2400" b="0" dirty="0"/>
              <a:t> </a:t>
            </a:r>
            <a:r>
              <a:rPr lang="fi-FI" sz="2400" b="0" dirty="0" err="1"/>
              <a:t>arrangörer</a:t>
            </a:r>
            <a:r>
              <a:rPr lang="fi-FI" sz="2400" b="0" dirty="0"/>
              <a:t>. </a:t>
            </a:r>
            <a:r>
              <a:rPr lang="fi-FI" sz="2400" b="0" dirty="0" err="1"/>
              <a:t>Pressen</a:t>
            </a:r>
            <a:r>
              <a:rPr lang="fi-FI" sz="2400" b="0" dirty="0"/>
              <a:t> </a:t>
            </a:r>
            <a:r>
              <a:rPr lang="fi-FI" sz="2400" b="0" dirty="0" err="1"/>
              <a:t>är</a:t>
            </a:r>
            <a:r>
              <a:rPr lang="fi-FI" sz="2400" b="0" dirty="0"/>
              <a:t> </a:t>
            </a:r>
            <a:r>
              <a:rPr lang="fi-FI" sz="2400" b="0" dirty="0" err="1"/>
              <a:t>också</a:t>
            </a:r>
            <a:r>
              <a:rPr lang="fi-FI" sz="2400" b="0" dirty="0"/>
              <a:t> </a:t>
            </a:r>
            <a:r>
              <a:rPr lang="fi-FI" sz="2400" b="0" dirty="0" err="1"/>
              <a:t>välkommern</a:t>
            </a:r>
            <a:r>
              <a:rPr lang="fi-FI" sz="2400" b="0" dirty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0" dirty="0" err="1"/>
              <a:t>Motionsjury</a:t>
            </a:r>
            <a:r>
              <a:rPr lang="fi-FI" sz="2400" b="0" dirty="0"/>
              <a:t> </a:t>
            </a:r>
            <a:r>
              <a:rPr lang="fi-FI" sz="2400" b="0" dirty="0" err="1"/>
              <a:t>tillfället</a:t>
            </a:r>
            <a:r>
              <a:rPr lang="fi-FI" sz="2400" b="0" dirty="0"/>
              <a:t> </a:t>
            </a:r>
            <a:r>
              <a:rPr lang="fi-FI" sz="2400" b="0" dirty="0" err="1"/>
              <a:t>är</a:t>
            </a:r>
            <a:r>
              <a:rPr lang="fi-FI" sz="2400" b="0" dirty="0"/>
              <a:t> </a:t>
            </a:r>
            <a:r>
              <a:rPr lang="fi-FI" sz="2400" b="0" dirty="0" err="1"/>
              <a:t>tvåspråkigt</a:t>
            </a:r>
            <a:r>
              <a:rPr lang="fi-FI" sz="2400" b="0" dirty="0"/>
              <a:t>. </a:t>
            </a:r>
            <a:r>
              <a:rPr lang="fi-FI" sz="2400" b="0" dirty="0" err="1"/>
              <a:t>Längd</a:t>
            </a:r>
            <a:r>
              <a:rPr lang="fi-FI" sz="2400" b="0" dirty="0"/>
              <a:t> </a:t>
            </a:r>
            <a:r>
              <a:rPr lang="fi-FI" sz="2400" b="0" dirty="0" err="1"/>
              <a:t>ca</a:t>
            </a:r>
            <a:r>
              <a:rPr lang="fi-FI" sz="2400" b="0" dirty="0"/>
              <a:t> 3 </a:t>
            </a:r>
            <a:r>
              <a:rPr lang="fi-FI" sz="2400" b="0" dirty="0" err="1"/>
              <a:t>timmar</a:t>
            </a:r>
            <a:r>
              <a:rPr lang="fi-FI" sz="2400" b="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b="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F092AD-CE91-A148-8D05-80EAEE20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5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EFE68-FE12-C849-AA71-B4D1243B9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1664" y="-28201"/>
            <a:ext cx="8636085" cy="15121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4400" dirty="0"/>
              <a:t>EHDOTUSTEN AIHEPIIREJÄ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3D8BA8-B263-E944-858E-C491001B7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314" y="1844824"/>
            <a:ext cx="11239750" cy="38931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Liikuntatoiminnasta tiedottaminen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Iäkkäiden tavoittaminen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Liikuntaneuvonta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Liikuntatoiminnan saavutettavuus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Liikuntatilat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Vertaisohjaajatoiminta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Voima- ja tasapainoharjoittelu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Ulkoilu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0" dirty="0"/>
              <a:t>Liikkumisympäristöt</a:t>
            </a:r>
          </a:p>
          <a:p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b="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F092AD-CE91-A148-8D05-80EAEE20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0857065"/>
      </p:ext>
    </p:extLst>
  </p:cSld>
  <p:clrMapOvr>
    <a:masterClrMapping/>
  </p:clrMapOvr>
</p:sld>
</file>

<file path=ppt/theme/theme1.xml><?xml version="1.0" encoding="utf-8"?>
<a:theme xmlns:a="http://schemas.openxmlformats.org/drawingml/2006/main" name="Raseborg">
  <a:themeElements>
    <a:clrScheme name="Raasepori">
      <a:dk1>
        <a:sysClr val="windowText" lastClr="000000"/>
      </a:dk1>
      <a:lt1>
        <a:sysClr val="window" lastClr="FFFFFF"/>
      </a:lt1>
      <a:dk2>
        <a:srgbClr val="5B7B32"/>
      </a:dk2>
      <a:lt2>
        <a:srgbClr val="AA9E8F"/>
      </a:lt2>
      <a:accent1>
        <a:srgbClr val="5B7B32"/>
      </a:accent1>
      <a:accent2>
        <a:srgbClr val="AA9E8F"/>
      </a:accent2>
      <a:accent3>
        <a:srgbClr val="973C37"/>
      </a:accent3>
      <a:accent4>
        <a:srgbClr val="FDB933"/>
      </a:accent4>
      <a:accent5>
        <a:srgbClr val="4BADB6"/>
      </a:accent5>
      <a:accent6>
        <a:srgbClr val="0077C0"/>
      </a:accent6>
      <a:hlink>
        <a:srgbClr val="0077C0"/>
      </a:hlink>
      <a:folHlink>
        <a:srgbClr val="973C3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000" dirty="0" err="1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aseborg_template_malli" id="{A2FEF4BF-CE5E-F949-B8FA-EF4119D06D31}" vid="{0CB45AE0-28CA-024C-8986-15A14EE2E6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PowerPoint-mall(i)</Template>
  <TotalTime>0</TotalTime>
  <Words>665</Words>
  <Application>Microsoft Office PowerPoint</Application>
  <PresentationFormat>Widescreen</PresentationFormat>
  <Paragraphs>168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Wingdings</vt:lpstr>
      <vt:lpstr>Raseborg</vt:lpstr>
      <vt:lpstr>PowerPoint Presentation</vt:lpstr>
      <vt:lpstr>KRAFT I ÅREN – MOTIONSJURY  I EKENÄS 17.8.2022   VOIMAA VANHUUTEEN – LIIKUNTARAATI TAMMISAARESSA 17.8.2022</vt:lpstr>
      <vt:lpstr>PowerPoint Presentation</vt:lpstr>
      <vt:lpstr>PowerPoint Presentation</vt:lpstr>
      <vt:lpstr>LIIKUNTARAATI</vt:lpstr>
      <vt:lpstr>MOTIONSJURY</vt:lpstr>
      <vt:lpstr>LIIKUNTARAADIN TOTEUTUS</vt:lpstr>
      <vt:lpstr>UTFÖRANDE AV MOTIONSJURY</vt:lpstr>
      <vt:lpstr>EHDOTUSTEN AIHEPIIREJÄ</vt:lpstr>
      <vt:lpstr>FÖRSLAG AV ÄMNEN</vt:lpstr>
      <vt:lpstr>TULOSTEN HYÖDYNTÄMINEN</vt:lpstr>
      <vt:lpstr>ANVÄNDNING AV RESLUTAT</vt:lpstr>
      <vt:lpstr>KRAFT I ÅREN VOIMAA VANHUUTEEN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Rimpilä Krista</dc:creator>
  <cp:lastModifiedBy>Riikonen, Marja-Liisa</cp:lastModifiedBy>
  <cp:revision>55</cp:revision>
  <dcterms:created xsi:type="dcterms:W3CDTF">2022-05-09T09:46:42Z</dcterms:created>
  <dcterms:modified xsi:type="dcterms:W3CDTF">2022-06-30T06:37:31Z</dcterms:modified>
</cp:coreProperties>
</file>